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8" r:id="rId3"/>
    <p:sldId id="322" r:id="rId4"/>
    <p:sldId id="323" r:id="rId5"/>
    <p:sldId id="315" r:id="rId6"/>
    <p:sldId id="316" r:id="rId7"/>
    <p:sldId id="317" r:id="rId8"/>
    <p:sldId id="259" r:id="rId9"/>
    <p:sldId id="260" r:id="rId10"/>
    <p:sldId id="261" r:id="rId11"/>
    <p:sldId id="262" r:id="rId12"/>
    <p:sldId id="263" r:id="rId13"/>
    <p:sldId id="265" r:id="rId14"/>
    <p:sldId id="327" r:id="rId15"/>
    <p:sldId id="331" r:id="rId16"/>
    <p:sldId id="332" r:id="rId17"/>
    <p:sldId id="333" r:id="rId18"/>
    <p:sldId id="274" r:id="rId19"/>
    <p:sldId id="278" r:id="rId20"/>
    <p:sldId id="266" r:id="rId21"/>
    <p:sldId id="319" r:id="rId22"/>
    <p:sldId id="281" r:id="rId23"/>
    <p:sldId id="324" r:id="rId24"/>
    <p:sldId id="279" r:id="rId25"/>
    <p:sldId id="280" r:id="rId26"/>
    <p:sldId id="325" r:id="rId27"/>
    <p:sldId id="329" r:id="rId28"/>
    <p:sldId id="287" r:id="rId29"/>
    <p:sldId id="330" r:id="rId30"/>
    <p:sldId id="297" r:id="rId31"/>
    <p:sldId id="303" r:id="rId32"/>
    <p:sldId id="304" r:id="rId33"/>
    <p:sldId id="334" r:id="rId34"/>
    <p:sldId id="305" r:id="rId35"/>
    <p:sldId id="306" r:id="rId36"/>
    <p:sldId id="321" r:id="rId37"/>
    <p:sldId id="326" r:id="rId38"/>
    <p:sldId id="290" r:id="rId39"/>
    <p:sldId id="291" r:id="rId40"/>
    <p:sldId id="292" r:id="rId41"/>
    <p:sldId id="294" r:id="rId42"/>
    <p:sldId id="264" r:id="rId43"/>
    <p:sldId id="308" r:id="rId44"/>
    <p:sldId id="309" r:id="rId45"/>
    <p:sldId id="298" r:id="rId46"/>
    <p:sldId id="288" r:id="rId47"/>
    <p:sldId id="289" r:id="rId48"/>
    <p:sldId id="311" r:id="rId49"/>
    <p:sldId id="336" r:id="rId50"/>
    <p:sldId id="337" r:id="rId51"/>
    <p:sldId id="338" r:id="rId52"/>
    <p:sldId id="339" r:id="rId53"/>
    <p:sldId id="320" r:id="rId54"/>
    <p:sldId id="293" r:id="rId55"/>
    <p:sldId id="300" r:id="rId56"/>
    <p:sldId id="310" r:id="rId57"/>
    <p:sldId id="299" r:id="rId58"/>
    <p:sldId id="312" r:id="rId59"/>
    <p:sldId id="314" r:id="rId60"/>
    <p:sldId id="302" r:id="rId61"/>
    <p:sldId id="328" r:id="rId62"/>
    <p:sldId id="282" r:id="rId63"/>
    <p:sldId id="283" r:id="rId64"/>
    <p:sldId id="284" r:id="rId65"/>
    <p:sldId id="285"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CC"/>
    <a:srgbClr val="FF0000"/>
    <a:srgbClr val="008000"/>
    <a:srgbClr val="66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8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8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860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5364"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6DCD56B2-0244-44AA-BCAF-93BCBD98878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miter lim="800000"/>
            <a:headEnd/>
            <a:tailEnd/>
          </a:ln>
        </p:spPr>
        <p:txBody>
          <a:bodyPr/>
          <a:lstStyle/>
          <a:p>
            <a:fld id="{59C8D892-4BB1-4BB1-B30F-F2207EB31142}" type="slidenum">
              <a:rPr lang="en-US" smtClean="0">
                <a:cs typeface="Arial" charset="0"/>
              </a:rPr>
              <a:pPr/>
              <a:t>61</a:t>
            </a:fld>
            <a:endParaRPr lang="en-US" smtClean="0">
              <a:cs typeface="Arial" charset="0"/>
            </a:endParaRPr>
          </a:p>
        </p:txBody>
      </p:sp>
      <p:sp>
        <p:nvSpPr>
          <p:cNvPr id="79874" name="Rectangle 2"/>
          <p:cNvSpPr>
            <a:spLocks noGrp="1" noRo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pPr eaLnBrk="1" hangingPunct="1"/>
            <a:endParaRPr lang="sv-S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FC17C9-0D50-4317-844F-09E01F24E0E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6A8731-99F0-4FDE-B874-D7664DA8359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E9332-6A37-44A4-B9AE-4E8BD61417F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E533EE-E8FC-4D8B-A20F-06BA85C4C6A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A5DF69-009D-47CB-A020-AC0C57F393B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C367DB-38F3-4655-9C68-8D67BCA256E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367B16-BDC2-40EB-9362-9CC626004EB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483766-ADE5-4ADA-A90F-6ADFA0BC801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2EFD7B-DD4C-45BA-864A-BEBA370BD16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4D6A51-EB3A-4533-B34C-E87395F4F8F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931CC6-80FE-462A-849B-0B4BB3D215E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C7F74D-E2DF-4444-BCD4-42C539E4C70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DE9397-D139-4E8F-B029-669807BB0D5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34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74C3C5-398C-42EE-B0F0-8E4E84E82F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dc.gov/mmwr/preview/mmwrhtml/rr6002a1.htm?s_cid=rr6002a1_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5" descr="IMAGE01"/>
          <p:cNvPicPr>
            <a:picLocks noChangeAspect="1" noChangeArrowheads="1"/>
          </p:cNvPicPr>
          <p:nvPr/>
        </p:nvPicPr>
        <p:blipFill>
          <a:blip r:embed="rId2"/>
          <a:srcRect l="11417" t="1834" r="20219" b="3578"/>
          <a:stretch>
            <a:fillRect/>
          </a:stretch>
        </p:blipFill>
        <p:spPr bwMode="auto">
          <a:xfrm>
            <a:off x="228600" y="457200"/>
            <a:ext cx="2138363" cy="4514850"/>
          </a:xfrm>
          <a:prstGeom prst="rect">
            <a:avLst/>
          </a:prstGeom>
          <a:noFill/>
          <a:ln w="9525">
            <a:noFill/>
            <a:miter lim="800000"/>
            <a:headEnd/>
            <a:tailEnd/>
          </a:ln>
        </p:spPr>
      </p:pic>
      <p:sp>
        <p:nvSpPr>
          <p:cNvPr id="16387" name="Rectangle 2"/>
          <p:cNvSpPr>
            <a:spLocks noGrp="1" noChangeArrowheads="1"/>
          </p:cNvSpPr>
          <p:nvPr>
            <p:ph type="ctrTitle"/>
          </p:nvPr>
        </p:nvSpPr>
        <p:spPr/>
        <p:txBody>
          <a:bodyPr/>
          <a:lstStyle/>
          <a:p>
            <a:pPr eaLnBrk="1" hangingPunct="1"/>
            <a:r>
              <a:rPr lang="en-US" smtClean="0">
                <a:solidFill>
                  <a:schemeClr val="bg1"/>
                </a:solidFill>
              </a:rPr>
              <a:t>Current approaches to the symptomatic relief of FOP</a:t>
            </a:r>
          </a:p>
        </p:txBody>
      </p:sp>
      <p:sp>
        <p:nvSpPr>
          <p:cNvPr id="16388" name="Rectangle 3"/>
          <p:cNvSpPr>
            <a:spLocks noGrp="1" noChangeArrowheads="1"/>
          </p:cNvSpPr>
          <p:nvPr>
            <p:ph type="subTitle" idx="1"/>
          </p:nvPr>
        </p:nvSpPr>
        <p:spPr/>
        <p:txBody>
          <a:bodyPr/>
          <a:lstStyle/>
          <a:p>
            <a:pPr eaLnBrk="1" hangingPunct="1">
              <a:lnSpc>
                <a:spcPct val="80000"/>
              </a:lnSpc>
            </a:pPr>
            <a:r>
              <a:rPr lang="en-US" sz="2000" smtClean="0">
                <a:solidFill>
                  <a:schemeClr val="bg1"/>
                </a:solidFill>
              </a:rPr>
              <a:t>Robert J. Pignolo, M.D., Ph.D.</a:t>
            </a:r>
          </a:p>
          <a:p>
            <a:pPr eaLnBrk="1" hangingPunct="1">
              <a:lnSpc>
                <a:spcPct val="80000"/>
              </a:lnSpc>
            </a:pPr>
            <a:r>
              <a:rPr lang="en-US" sz="2000" smtClean="0">
                <a:solidFill>
                  <a:schemeClr val="bg1"/>
                </a:solidFill>
              </a:rPr>
              <a:t>Ian Cali Clinical &amp; Research Scholar</a:t>
            </a:r>
          </a:p>
          <a:p>
            <a:pPr eaLnBrk="1" hangingPunct="1">
              <a:lnSpc>
                <a:spcPct val="80000"/>
              </a:lnSpc>
            </a:pPr>
            <a:r>
              <a:rPr lang="en-US" sz="2000" smtClean="0">
                <a:solidFill>
                  <a:schemeClr val="bg1"/>
                </a:solidFill>
              </a:rPr>
              <a:t>Center for Research in FOP &amp; Related Disorders</a:t>
            </a:r>
          </a:p>
          <a:p>
            <a:pPr eaLnBrk="1" hangingPunct="1">
              <a:lnSpc>
                <a:spcPct val="80000"/>
              </a:lnSpc>
            </a:pPr>
            <a:r>
              <a:rPr lang="en-US" sz="2000" smtClean="0">
                <a:solidFill>
                  <a:schemeClr val="bg1"/>
                </a:solidFill>
              </a:rPr>
              <a:t>University of Pennsylvania School Of Medicine</a:t>
            </a:r>
          </a:p>
          <a:p>
            <a:pPr eaLnBrk="1" hangingPunct="1">
              <a:lnSpc>
                <a:spcPct val="80000"/>
              </a:lnSpc>
            </a:pPr>
            <a:r>
              <a:rPr lang="en-US" sz="2000" smtClean="0">
                <a:solidFill>
                  <a:schemeClr val="bg1"/>
                </a:solidFill>
              </a:rPr>
              <a:t>Philadelphia, PA USA</a:t>
            </a:r>
          </a:p>
        </p:txBody>
      </p:sp>
      <p:pic>
        <p:nvPicPr>
          <p:cNvPr id="16389" name="Picture 4" descr="penn_fulllogo_black"/>
          <p:cNvPicPr>
            <a:picLocks noChangeAspect="1" noChangeArrowheads="1"/>
          </p:cNvPicPr>
          <p:nvPr/>
        </p:nvPicPr>
        <p:blipFill>
          <a:blip r:embed="rId3"/>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eaLnBrk="1" hangingPunct="1"/>
            <a:r>
              <a:rPr lang="en-US" smtClean="0"/>
              <a:t>Corticosteroids</a:t>
            </a:r>
          </a:p>
        </p:txBody>
      </p:sp>
      <p:sp>
        <p:nvSpPr>
          <p:cNvPr id="25602" name="Rectangle 3"/>
          <p:cNvSpPr>
            <a:spLocks noGrp="1" noChangeArrowheads="1"/>
          </p:cNvSpPr>
          <p:nvPr>
            <p:ph type="body" idx="1"/>
          </p:nvPr>
        </p:nvSpPr>
        <p:spPr/>
        <p:txBody>
          <a:bodyPr/>
          <a:lstStyle/>
          <a:p>
            <a:pPr eaLnBrk="1" hangingPunct="1"/>
            <a:r>
              <a:rPr lang="en-US" smtClean="0"/>
              <a:t>Dose is dependent upon body weight</a:t>
            </a:r>
          </a:p>
          <a:p>
            <a:pPr lvl="1" eaLnBrk="1" hangingPunct="1"/>
            <a:r>
              <a:rPr lang="en-US" smtClean="0"/>
              <a:t>Dose of prednisone is 2 mg/kg/day (up to 100 mg)</a:t>
            </a:r>
          </a:p>
          <a:p>
            <a:pPr lvl="1" eaLnBrk="1" hangingPunct="1"/>
            <a:r>
              <a:rPr lang="en-US" smtClean="0"/>
              <a:t>Administered as a single daily dose for 4 days</a:t>
            </a:r>
          </a:p>
          <a:p>
            <a:pPr lvl="1" eaLnBrk="1" hangingPunct="1"/>
            <a:r>
              <a:rPr lang="en-US" smtClean="0"/>
              <a:t>Should be given in the morning to have the least suppressive effect on the hypothalamic-pituitary-adrenal axis</a:t>
            </a:r>
          </a:p>
        </p:txBody>
      </p:sp>
      <p:pic>
        <p:nvPicPr>
          <p:cNvPr id="2560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r>
              <a:rPr lang="en-US" smtClean="0"/>
              <a:t>Corticosteroids</a:t>
            </a:r>
          </a:p>
        </p:txBody>
      </p:sp>
      <p:sp>
        <p:nvSpPr>
          <p:cNvPr id="26626" name="Rectangle 3"/>
          <p:cNvSpPr>
            <a:spLocks noGrp="1" noChangeArrowheads="1"/>
          </p:cNvSpPr>
          <p:nvPr>
            <p:ph type="body" idx="1"/>
          </p:nvPr>
        </p:nvSpPr>
        <p:spPr/>
        <p:txBody>
          <a:bodyPr/>
          <a:lstStyle/>
          <a:p>
            <a:pPr eaLnBrk="1" hangingPunct="1"/>
            <a:r>
              <a:rPr lang="en-US" smtClean="0"/>
              <a:t>Alternatively:</a:t>
            </a:r>
          </a:p>
          <a:p>
            <a:pPr lvl="1" eaLnBrk="1" hangingPunct="1"/>
            <a:r>
              <a:rPr lang="en-US" smtClean="0"/>
              <a:t>High dose intravenous corticosteroid pulse therapy may be considered</a:t>
            </a:r>
          </a:p>
          <a:p>
            <a:pPr lvl="1" eaLnBrk="1" hangingPunct="1"/>
            <a:r>
              <a:rPr lang="en-US" smtClean="0"/>
              <a:t>Must be performed with an inpatient hospitalization to monitor for potentially dangerous side-effects of hypertension </a:t>
            </a:r>
          </a:p>
        </p:txBody>
      </p:sp>
      <p:pic>
        <p:nvPicPr>
          <p:cNvPr id="2662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smtClean="0"/>
              <a:t>Corticosteroids</a:t>
            </a:r>
          </a:p>
        </p:txBody>
      </p:sp>
      <p:sp>
        <p:nvSpPr>
          <p:cNvPr id="27650" name="Rectangle 3"/>
          <p:cNvSpPr>
            <a:spLocks noGrp="1" noChangeArrowheads="1"/>
          </p:cNvSpPr>
          <p:nvPr>
            <p:ph type="body" idx="1"/>
          </p:nvPr>
        </p:nvSpPr>
        <p:spPr/>
        <p:txBody>
          <a:bodyPr/>
          <a:lstStyle/>
          <a:p>
            <a:pPr eaLnBrk="1" hangingPunct="1"/>
            <a:r>
              <a:rPr lang="en-US" sz="2800" smtClean="0"/>
              <a:t>When prednisone is discontinued, a non-steroidal anti-inflammatory medication or cox-2 inhibitor (in conjunction with a leukotriene inhibitor) may be used symptomatically for the duration of the flare-up</a:t>
            </a:r>
          </a:p>
          <a:p>
            <a:pPr eaLnBrk="1" hangingPunct="1"/>
            <a:r>
              <a:rPr lang="en-US" sz="2800" smtClean="0"/>
              <a:t>Corticosteroids should not be used for the long-term chronic treatment of FOP</a:t>
            </a:r>
          </a:p>
          <a:p>
            <a:pPr lvl="1" eaLnBrk="1" hangingPunct="1"/>
            <a:r>
              <a:rPr lang="en-US" sz="2400" smtClean="0"/>
              <a:t>chronic dependence due to adrenal suppression</a:t>
            </a:r>
          </a:p>
          <a:p>
            <a:pPr lvl="1" eaLnBrk="1" hangingPunct="1"/>
            <a:r>
              <a:rPr lang="en-US" sz="2400" smtClean="0"/>
              <a:t>other steroid-associated side-effects</a:t>
            </a:r>
          </a:p>
        </p:txBody>
      </p:sp>
      <p:pic>
        <p:nvPicPr>
          <p:cNvPr id="27651"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smtClean="0"/>
              <a:t>“Pill in the pocket” approach</a:t>
            </a:r>
          </a:p>
        </p:txBody>
      </p:sp>
      <p:sp>
        <p:nvSpPr>
          <p:cNvPr id="28674" name="Rectangle 3"/>
          <p:cNvSpPr>
            <a:spLocks noGrp="1" noChangeArrowheads="1"/>
          </p:cNvSpPr>
          <p:nvPr>
            <p:ph type="body" idx="1"/>
          </p:nvPr>
        </p:nvSpPr>
        <p:spPr>
          <a:xfrm>
            <a:off x="457200" y="1600200"/>
            <a:ext cx="3505200" cy="4525963"/>
          </a:xfrm>
        </p:spPr>
        <p:txBody>
          <a:bodyPr/>
          <a:lstStyle/>
          <a:p>
            <a:pPr eaLnBrk="1" hangingPunct="1">
              <a:lnSpc>
                <a:spcPct val="80000"/>
              </a:lnSpc>
            </a:pPr>
            <a:r>
              <a:rPr lang="en-US" sz="2000" smtClean="0"/>
              <a:t>While patients are encouraged to contact their physician at the earliest sign of a flare-up, many find it comforting to have a supply of prednisone on hand at home in case of an emergency</a:t>
            </a:r>
          </a:p>
          <a:p>
            <a:pPr eaLnBrk="1" hangingPunct="1">
              <a:lnSpc>
                <a:spcPct val="80000"/>
              </a:lnSpc>
            </a:pPr>
            <a:r>
              <a:rPr lang="en-US" sz="2000" smtClean="0"/>
              <a:t>This “pill in the pocket” approach has been feasible and safe with a monitored reduction in emergency room and hospital visits </a:t>
            </a:r>
          </a:p>
        </p:txBody>
      </p:sp>
      <p:pic>
        <p:nvPicPr>
          <p:cNvPr id="28675" name="Picture 9" descr="Final-Step-Put-In-Pocket"/>
          <p:cNvPicPr>
            <a:picLocks noChangeAspect="1" noChangeArrowheads="1"/>
          </p:cNvPicPr>
          <p:nvPr/>
        </p:nvPicPr>
        <p:blipFill>
          <a:blip r:embed="rId2"/>
          <a:srcRect l="8571" r="24286"/>
          <a:stretch>
            <a:fillRect/>
          </a:stretch>
        </p:blipFill>
        <p:spPr bwMode="auto">
          <a:xfrm>
            <a:off x="4876800" y="1600200"/>
            <a:ext cx="3581400" cy="4000500"/>
          </a:xfrm>
          <a:prstGeom prst="rect">
            <a:avLst/>
          </a:prstGeom>
          <a:noFill/>
          <a:ln w="9525">
            <a:noFill/>
            <a:miter lim="800000"/>
            <a:headEnd/>
            <a:tailEnd/>
          </a:ln>
        </p:spPr>
      </p:pic>
      <p:pic>
        <p:nvPicPr>
          <p:cNvPr id="28676" name="Picture 10" descr="penn_fulllogo_black"/>
          <p:cNvPicPr>
            <a:picLocks noChangeAspect="1" noChangeArrowheads="1"/>
          </p:cNvPicPr>
          <p:nvPr/>
        </p:nvPicPr>
        <p:blipFill>
          <a:blip r:embed="rId3"/>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sz="3200" smtClean="0"/>
              <a:t>Cyclo-oxygenase 2 Inhibitors &amp; NSAIDs</a:t>
            </a:r>
          </a:p>
        </p:txBody>
      </p:sp>
      <p:grpSp>
        <p:nvGrpSpPr>
          <p:cNvPr id="29698" name="Group 28"/>
          <p:cNvGrpSpPr>
            <a:grpSpLocks/>
          </p:cNvGrpSpPr>
          <p:nvPr/>
        </p:nvGrpSpPr>
        <p:grpSpPr bwMode="auto">
          <a:xfrm>
            <a:off x="762000" y="1752600"/>
            <a:ext cx="7810500" cy="3155950"/>
            <a:chOff x="708" y="1008"/>
            <a:chExt cx="4920" cy="1988"/>
          </a:xfrm>
        </p:grpSpPr>
        <p:grpSp>
          <p:nvGrpSpPr>
            <p:cNvPr id="29700" name="Group 13"/>
            <p:cNvGrpSpPr>
              <a:grpSpLocks/>
            </p:cNvGrpSpPr>
            <p:nvPr/>
          </p:nvGrpSpPr>
          <p:grpSpPr bwMode="auto">
            <a:xfrm rot="10800000">
              <a:off x="3792" y="1536"/>
              <a:ext cx="672" cy="192"/>
              <a:chOff x="2304" y="2832"/>
              <a:chExt cx="672" cy="192"/>
            </a:xfrm>
          </p:grpSpPr>
          <p:sp>
            <p:nvSpPr>
              <p:cNvPr id="29719" name="Line 14"/>
              <p:cNvSpPr>
                <a:spLocks noChangeShapeType="1"/>
              </p:cNvSpPr>
              <p:nvPr/>
            </p:nvSpPr>
            <p:spPr bwMode="auto">
              <a:xfrm>
                <a:off x="2304" y="2928"/>
                <a:ext cx="672" cy="0"/>
              </a:xfrm>
              <a:prstGeom prst="line">
                <a:avLst/>
              </a:prstGeom>
              <a:noFill/>
              <a:ln w="9525">
                <a:solidFill>
                  <a:schemeClr val="tx1"/>
                </a:solidFill>
                <a:round/>
                <a:headEnd/>
                <a:tailEnd/>
              </a:ln>
            </p:spPr>
            <p:txBody>
              <a:bodyPr/>
              <a:lstStyle/>
              <a:p>
                <a:endParaRPr lang="sv-SE"/>
              </a:p>
            </p:txBody>
          </p:sp>
          <p:sp>
            <p:nvSpPr>
              <p:cNvPr id="29720" name="Line 15"/>
              <p:cNvSpPr>
                <a:spLocks noChangeShapeType="1"/>
              </p:cNvSpPr>
              <p:nvPr/>
            </p:nvSpPr>
            <p:spPr bwMode="auto">
              <a:xfrm>
                <a:off x="2976" y="2832"/>
                <a:ext cx="0" cy="192"/>
              </a:xfrm>
              <a:prstGeom prst="line">
                <a:avLst/>
              </a:prstGeom>
              <a:noFill/>
              <a:ln w="9525">
                <a:solidFill>
                  <a:schemeClr val="tx1"/>
                </a:solidFill>
                <a:round/>
                <a:headEnd/>
                <a:tailEnd/>
              </a:ln>
            </p:spPr>
            <p:txBody>
              <a:bodyPr/>
              <a:lstStyle/>
              <a:p>
                <a:endParaRPr lang="sv-SE"/>
              </a:p>
            </p:txBody>
          </p:sp>
        </p:grpSp>
        <p:sp>
          <p:nvSpPr>
            <p:cNvPr id="29701" name="Text Box 18"/>
            <p:cNvSpPr txBox="1">
              <a:spLocks noChangeArrowheads="1"/>
            </p:cNvSpPr>
            <p:nvPr/>
          </p:nvSpPr>
          <p:spPr bwMode="auto">
            <a:xfrm>
              <a:off x="4512" y="1517"/>
              <a:ext cx="1116" cy="231"/>
            </a:xfrm>
            <a:prstGeom prst="rect">
              <a:avLst/>
            </a:prstGeom>
            <a:noFill/>
            <a:ln w="9525">
              <a:noFill/>
              <a:miter lim="800000"/>
              <a:headEnd/>
              <a:tailEnd/>
            </a:ln>
          </p:spPr>
          <p:txBody>
            <a:bodyPr wrap="none">
              <a:spAutoFit/>
            </a:bodyPr>
            <a:lstStyle/>
            <a:p>
              <a:r>
                <a:rPr lang="en-US"/>
                <a:t>Cox-2 inhibitors</a:t>
              </a:r>
            </a:p>
          </p:txBody>
        </p:sp>
        <p:grpSp>
          <p:nvGrpSpPr>
            <p:cNvPr id="29702" name="Group 27"/>
            <p:cNvGrpSpPr>
              <a:grpSpLocks/>
            </p:cNvGrpSpPr>
            <p:nvPr/>
          </p:nvGrpSpPr>
          <p:grpSpPr bwMode="auto">
            <a:xfrm>
              <a:off x="708" y="1854"/>
              <a:ext cx="1412" cy="1142"/>
              <a:chOff x="708" y="1854"/>
              <a:chExt cx="1412" cy="1142"/>
            </a:xfrm>
          </p:grpSpPr>
          <p:sp>
            <p:nvSpPr>
              <p:cNvPr id="29716" name="Text Box 4"/>
              <p:cNvSpPr txBox="1">
                <a:spLocks noChangeArrowheads="1"/>
              </p:cNvSpPr>
              <p:nvPr/>
            </p:nvSpPr>
            <p:spPr bwMode="auto">
              <a:xfrm>
                <a:off x="776" y="1854"/>
                <a:ext cx="1276" cy="231"/>
              </a:xfrm>
              <a:prstGeom prst="rect">
                <a:avLst/>
              </a:prstGeom>
              <a:noFill/>
              <a:ln w="9525">
                <a:noFill/>
                <a:miter lim="800000"/>
                <a:headEnd/>
                <a:tailEnd/>
              </a:ln>
            </p:spPr>
            <p:txBody>
              <a:bodyPr wrap="none">
                <a:spAutoFit/>
              </a:bodyPr>
              <a:lstStyle/>
              <a:p>
                <a:r>
                  <a:rPr lang="en-US"/>
                  <a:t>Physiological PGs</a:t>
                </a:r>
              </a:p>
            </p:txBody>
          </p:sp>
          <p:sp>
            <p:nvSpPr>
              <p:cNvPr id="29717" name="Text Box 6"/>
              <p:cNvSpPr txBox="1">
                <a:spLocks noChangeArrowheads="1"/>
              </p:cNvSpPr>
              <p:nvPr/>
            </p:nvSpPr>
            <p:spPr bwMode="auto">
              <a:xfrm>
                <a:off x="708" y="2592"/>
                <a:ext cx="1412" cy="404"/>
              </a:xfrm>
              <a:prstGeom prst="rect">
                <a:avLst/>
              </a:prstGeom>
              <a:noFill/>
              <a:ln w="9525">
                <a:noFill/>
                <a:miter lim="800000"/>
                <a:headEnd/>
                <a:tailEnd/>
              </a:ln>
            </p:spPr>
            <p:txBody>
              <a:bodyPr wrap="none">
                <a:spAutoFit/>
              </a:bodyPr>
              <a:lstStyle/>
              <a:p>
                <a:pPr algn="ctr"/>
                <a:r>
                  <a:rPr lang="en-US"/>
                  <a:t>Protection of tissues</a:t>
                </a:r>
              </a:p>
              <a:p>
                <a:pPr algn="ctr"/>
                <a:r>
                  <a:rPr lang="en-US"/>
                  <a:t>(e.g., stomach)</a:t>
                </a:r>
              </a:p>
            </p:txBody>
          </p:sp>
          <p:sp>
            <p:nvSpPr>
              <p:cNvPr id="29718" name="Line 19"/>
              <p:cNvSpPr>
                <a:spLocks noChangeShapeType="1"/>
              </p:cNvSpPr>
              <p:nvPr/>
            </p:nvSpPr>
            <p:spPr bwMode="auto">
              <a:xfrm>
                <a:off x="1414" y="2160"/>
                <a:ext cx="0" cy="384"/>
              </a:xfrm>
              <a:prstGeom prst="line">
                <a:avLst/>
              </a:prstGeom>
              <a:noFill/>
              <a:ln w="9525">
                <a:solidFill>
                  <a:schemeClr val="tx1"/>
                </a:solidFill>
                <a:round/>
                <a:headEnd/>
                <a:tailEnd type="triangle" w="med" len="med"/>
              </a:ln>
            </p:spPr>
            <p:txBody>
              <a:bodyPr/>
              <a:lstStyle/>
              <a:p>
                <a:endParaRPr lang="sv-SE"/>
              </a:p>
            </p:txBody>
          </p:sp>
        </p:grpSp>
        <p:grpSp>
          <p:nvGrpSpPr>
            <p:cNvPr id="29703" name="Group 26"/>
            <p:cNvGrpSpPr>
              <a:grpSpLocks/>
            </p:cNvGrpSpPr>
            <p:nvPr/>
          </p:nvGrpSpPr>
          <p:grpSpPr bwMode="auto">
            <a:xfrm>
              <a:off x="2158" y="1728"/>
              <a:ext cx="780" cy="700"/>
              <a:chOff x="2112" y="1728"/>
              <a:chExt cx="780" cy="700"/>
            </a:xfrm>
          </p:grpSpPr>
          <p:sp>
            <p:nvSpPr>
              <p:cNvPr id="29708" name="Text Box 17"/>
              <p:cNvSpPr txBox="1">
                <a:spLocks noChangeArrowheads="1"/>
              </p:cNvSpPr>
              <p:nvPr/>
            </p:nvSpPr>
            <p:spPr bwMode="auto">
              <a:xfrm>
                <a:off x="2112" y="1968"/>
                <a:ext cx="780" cy="460"/>
              </a:xfrm>
              <a:prstGeom prst="rect">
                <a:avLst/>
              </a:prstGeom>
              <a:noFill/>
              <a:ln w="9525">
                <a:noFill/>
                <a:miter lim="800000"/>
                <a:headEnd/>
                <a:tailEnd/>
              </a:ln>
            </p:spPr>
            <p:txBody>
              <a:bodyPr wrap="none">
                <a:spAutoFit/>
              </a:bodyPr>
              <a:lstStyle/>
              <a:p>
                <a:pPr algn="ctr"/>
                <a:r>
                  <a:rPr lang="en-US" sz="1400"/>
                  <a:t>ASA</a:t>
                </a:r>
              </a:p>
              <a:p>
                <a:pPr algn="ctr"/>
                <a:r>
                  <a:rPr lang="en-US" sz="1400"/>
                  <a:t>Ibuprofen</a:t>
                </a:r>
              </a:p>
              <a:p>
                <a:pPr algn="ctr"/>
                <a:r>
                  <a:rPr lang="en-US" sz="1400"/>
                  <a:t>indomethacin</a:t>
                </a:r>
              </a:p>
            </p:txBody>
          </p:sp>
          <p:grpSp>
            <p:nvGrpSpPr>
              <p:cNvPr id="29709" name="Group 22"/>
              <p:cNvGrpSpPr>
                <a:grpSpLocks/>
              </p:cNvGrpSpPr>
              <p:nvPr/>
            </p:nvGrpSpPr>
            <p:grpSpPr bwMode="auto">
              <a:xfrm>
                <a:off x="2166" y="1728"/>
                <a:ext cx="672" cy="338"/>
                <a:chOff x="2198" y="1728"/>
                <a:chExt cx="672" cy="338"/>
              </a:xfrm>
            </p:grpSpPr>
            <p:grpSp>
              <p:nvGrpSpPr>
                <p:cNvPr id="29710" name="Group 16"/>
                <p:cNvGrpSpPr>
                  <a:grpSpLocks/>
                </p:cNvGrpSpPr>
                <p:nvPr/>
              </p:nvGrpSpPr>
              <p:grpSpPr bwMode="auto">
                <a:xfrm>
                  <a:off x="2198" y="1874"/>
                  <a:ext cx="672" cy="192"/>
                  <a:chOff x="2304" y="2832"/>
                  <a:chExt cx="672" cy="192"/>
                </a:xfrm>
              </p:grpSpPr>
              <p:grpSp>
                <p:nvGrpSpPr>
                  <p:cNvPr id="29712" name="Group 12"/>
                  <p:cNvGrpSpPr>
                    <a:grpSpLocks/>
                  </p:cNvGrpSpPr>
                  <p:nvPr/>
                </p:nvGrpSpPr>
                <p:grpSpPr bwMode="auto">
                  <a:xfrm>
                    <a:off x="2304" y="2832"/>
                    <a:ext cx="672" cy="192"/>
                    <a:chOff x="2304" y="2832"/>
                    <a:chExt cx="672" cy="192"/>
                  </a:xfrm>
                </p:grpSpPr>
                <p:sp>
                  <p:nvSpPr>
                    <p:cNvPr id="29714" name="Line 9"/>
                    <p:cNvSpPr>
                      <a:spLocks noChangeShapeType="1"/>
                    </p:cNvSpPr>
                    <p:nvPr/>
                  </p:nvSpPr>
                  <p:spPr bwMode="auto">
                    <a:xfrm>
                      <a:off x="2304" y="2928"/>
                      <a:ext cx="672" cy="0"/>
                    </a:xfrm>
                    <a:prstGeom prst="line">
                      <a:avLst/>
                    </a:prstGeom>
                    <a:noFill/>
                    <a:ln w="9525">
                      <a:solidFill>
                        <a:schemeClr val="tx1"/>
                      </a:solidFill>
                      <a:round/>
                      <a:headEnd/>
                      <a:tailEnd/>
                    </a:ln>
                  </p:spPr>
                  <p:txBody>
                    <a:bodyPr/>
                    <a:lstStyle/>
                    <a:p>
                      <a:endParaRPr lang="sv-SE"/>
                    </a:p>
                  </p:txBody>
                </p:sp>
                <p:sp>
                  <p:nvSpPr>
                    <p:cNvPr id="29715" name="Line 10"/>
                    <p:cNvSpPr>
                      <a:spLocks noChangeShapeType="1"/>
                    </p:cNvSpPr>
                    <p:nvPr/>
                  </p:nvSpPr>
                  <p:spPr bwMode="auto">
                    <a:xfrm>
                      <a:off x="2976" y="2832"/>
                      <a:ext cx="0" cy="192"/>
                    </a:xfrm>
                    <a:prstGeom prst="line">
                      <a:avLst/>
                    </a:prstGeom>
                    <a:noFill/>
                    <a:ln w="9525">
                      <a:solidFill>
                        <a:schemeClr val="tx1"/>
                      </a:solidFill>
                      <a:round/>
                      <a:headEnd/>
                      <a:tailEnd/>
                    </a:ln>
                  </p:spPr>
                  <p:txBody>
                    <a:bodyPr/>
                    <a:lstStyle/>
                    <a:p>
                      <a:endParaRPr lang="sv-SE"/>
                    </a:p>
                  </p:txBody>
                </p:sp>
              </p:grpSp>
              <p:sp>
                <p:nvSpPr>
                  <p:cNvPr id="29713" name="Line 11"/>
                  <p:cNvSpPr>
                    <a:spLocks noChangeShapeType="1"/>
                  </p:cNvSpPr>
                  <p:nvPr/>
                </p:nvSpPr>
                <p:spPr bwMode="auto">
                  <a:xfrm>
                    <a:off x="2304" y="2832"/>
                    <a:ext cx="0" cy="192"/>
                  </a:xfrm>
                  <a:prstGeom prst="line">
                    <a:avLst/>
                  </a:prstGeom>
                  <a:noFill/>
                  <a:ln w="9525">
                    <a:solidFill>
                      <a:schemeClr val="tx1"/>
                    </a:solidFill>
                    <a:round/>
                    <a:headEnd/>
                    <a:tailEnd/>
                  </a:ln>
                </p:spPr>
                <p:txBody>
                  <a:bodyPr/>
                  <a:lstStyle/>
                  <a:p>
                    <a:endParaRPr lang="sv-SE"/>
                  </a:p>
                </p:txBody>
              </p:sp>
            </p:grpSp>
            <p:sp>
              <p:nvSpPr>
                <p:cNvPr id="29711" name="Text Box 20"/>
                <p:cNvSpPr txBox="1">
                  <a:spLocks noChangeArrowheads="1"/>
                </p:cNvSpPr>
                <p:nvPr/>
              </p:nvSpPr>
              <p:spPr bwMode="auto">
                <a:xfrm>
                  <a:off x="2208" y="1728"/>
                  <a:ext cx="652" cy="231"/>
                </a:xfrm>
                <a:prstGeom prst="rect">
                  <a:avLst/>
                </a:prstGeom>
                <a:noFill/>
                <a:ln w="9525">
                  <a:noFill/>
                  <a:miter lim="800000"/>
                  <a:headEnd/>
                  <a:tailEnd/>
                </a:ln>
              </p:spPr>
              <p:txBody>
                <a:bodyPr wrap="none">
                  <a:spAutoFit/>
                </a:bodyPr>
                <a:lstStyle/>
                <a:p>
                  <a:r>
                    <a:rPr lang="en-US"/>
                    <a:t>NSAIDS</a:t>
                  </a:r>
                </a:p>
              </p:txBody>
            </p:sp>
          </p:grpSp>
        </p:grpSp>
        <p:grpSp>
          <p:nvGrpSpPr>
            <p:cNvPr id="29704" name="Group 25"/>
            <p:cNvGrpSpPr>
              <a:grpSpLocks/>
            </p:cNvGrpSpPr>
            <p:nvPr/>
          </p:nvGrpSpPr>
          <p:grpSpPr bwMode="auto">
            <a:xfrm>
              <a:off x="2976" y="1008"/>
              <a:ext cx="1340" cy="1077"/>
              <a:chOff x="2976" y="1008"/>
              <a:chExt cx="1340" cy="1077"/>
            </a:xfrm>
          </p:grpSpPr>
          <p:sp>
            <p:nvSpPr>
              <p:cNvPr id="29705" name="Text Box 5"/>
              <p:cNvSpPr txBox="1">
                <a:spLocks noChangeArrowheads="1"/>
              </p:cNvSpPr>
              <p:nvPr/>
            </p:nvSpPr>
            <p:spPr bwMode="auto">
              <a:xfrm>
                <a:off x="3012" y="1854"/>
                <a:ext cx="1268" cy="231"/>
              </a:xfrm>
              <a:prstGeom prst="rect">
                <a:avLst/>
              </a:prstGeom>
              <a:noFill/>
              <a:ln w="9525">
                <a:noFill/>
                <a:miter lim="800000"/>
                <a:headEnd/>
                <a:tailEnd/>
              </a:ln>
            </p:spPr>
            <p:txBody>
              <a:bodyPr wrap="none">
                <a:spAutoFit/>
              </a:bodyPr>
              <a:lstStyle/>
              <a:p>
                <a:r>
                  <a:rPr lang="en-US"/>
                  <a:t>Inflammatory PGs</a:t>
                </a:r>
              </a:p>
            </p:txBody>
          </p:sp>
          <p:sp>
            <p:nvSpPr>
              <p:cNvPr id="29706" name="Text Box 7"/>
              <p:cNvSpPr txBox="1">
                <a:spLocks noChangeArrowheads="1"/>
              </p:cNvSpPr>
              <p:nvPr/>
            </p:nvSpPr>
            <p:spPr bwMode="auto">
              <a:xfrm>
                <a:off x="2976" y="1008"/>
                <a:ext cx="1340" cy="404"/>
              </a:xfrm>
              <a:prstGeom prst="rect">
                <a:avLst/>
              </a:prstGeom>
              <a:noFill/>
              <a:ln w="9525">
                <a:noFill/>
                <a:miter lim="800000"/>
                <a:headEnd/>
                <a:tailEnd/>
              </a:ln>
            </p:spPr>
            <p:txBody>
              <a:bodyPr wrap="none">
                <a:spAutoFit/>
              </a:bodyPr>
              <a:lstStyle/>
              <a:p>
                <a:pPr algn="ctr"/>
                <a:r>
                  <a:rPr lang="en-US"/>
                  <a:t>Response to tissue</a:t>
                </a:r>
              </a:p>
              <a:p>
                <a:pPr algn="ctr"/>
                <a:r>
                  <a:rPr lang="en-US"/>
                  <a:t>injury and repair</a:t>
                </a:r>
              </a:p>
            </p:txBody>
          </p:sp>
          <p:sp>
            <p:nvSpPr>
              <p:cNvPr id="29707" name="Line 23"/>
              <p:cNvSpPr>
                <a:spLocks noChangeShapeType="1"/>
              </p:cNvSpPr>
              <p:nvPr/>
            </p:nvSpPr>
            <p:spPr bwMode="auto">
              <a:xfrm>
                <a:off x="3646" y="1440"/>
                <a:ext cx="0" cy="384"/>
              </a:xfrm>
              <a:prstGeom prst="line">
                <a:avLst/>
              </a:prstGeom>
              <a:noFill/>
              <a:ln w="9525">
                <a:solidFill>
                  <a:schemeClr val="tx1"/>
                </a:solidFill>
                <a:round/>
                <a:headEnd/>
                <a:tailEnd type="triangle" w="med" len="med"/>
              </a:ln>
            </p:spPr>
            <p:txBody>
              <a:bodyPr/>
              <a:lstStyle/>
              <a:p>
                <a:endParaRPr lang="sv-SE"/>
              </a:p>
            </p:txBody>
          </p:sp>
        </p:grpSp>
      </p:grpSp>
      <p:pic>
        <p:nvPicPr>
          <p:cNvPr id="29699" name="Picture 29"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r>
              <a:rPr lang="en-US" sz="3200" smtClean="0"/>
              <a:t>Cyclo-oxygenase 2 Inhibitors &amp; NSAIDs</a:t>
            </a:r>
            <a:br>
              <a:rPr lang="en-US" sz="3200" smtClean="0"/>
            </a:br>
            <a:endParaRPr lang="en-US" sz="3200" smtClean="0"/>
          </a:p>
        </p:txBody>
      </p:sp>
      <p:sp>
        <p:nvSpPr>
          <p:cNvPr id="30722" name="Rectangle 3"/>
          <p:cNvSpPr>
            <a:spLocks noGrp="1" noChangeArrowheads="1"/>
          </p:cNvSpPr>
          <p:nvPr>
            <p:ph type="body" idx="1"/>
          </p:nvPr>
        </p:nvSpPr>
        <p:spPr/>
        <p:txBody>
          <a:bodyPr/>
          <a:lstStyle/>
          <a:p>
            <a:pPr eaLnBrk="1" hangingPunct="1">
              <a:lnSpc>
                <a:spcPct val="80000"/>
              </a:lnSpc>
            </a:pPr>
            <a:r>
              <a:rPr lang="en-US" sz="2400" smtClean="0"/>
              <a:t>Animals </a:t>
            </a:r>
            <a:r>
              <a:rPr lang="en-US" sz="2400" u="sng" smtClean="0"/>
              <a:t>pretreated</a:t>
            </a:r>
            <a:r>
              <a:rPr lang="en-US" sz="2400" smtClean="0"/>
              <a:t> with inhibitors of prostaglandin synthesis fail to form heterotopic bone following intramuscular injections of BMP-containing demineralized bone matrix (DiCesare et al., 1991)</a:t>
            </a:r>
          </a:p>
          <a:p>
            <a:pPr eaLnBrk="1" hangingPunct="1">
              <a:lnSpc>
                <a:spcPct val="80000"/>
              </a:lnSpc>
            </a:pPr>
            <a:r>
              <a:rPr lang="en-US" sz="2400" smtClean="0"/>
              <a:t>Animals treated with prostagland inhibitors co-incident </a:t>
            </a:r>
            <a:r>
              <a:rPr lang="en-US" sz="2400" u="sng" smtClean="0"/>
              <a:t>with or following</a:t>
            </a:r>
            <a:r>
              <a:rPr lang="en-US" sz="2400" smtClean="0"/>
              <a:t> an injection of demineralized bone matrix still form heterotopic bone. </a:t>
            </a:r>
          </a:p>
          <a:p>
            <a:pPr eaLnBrk="1" hangingPunct="1">
              <a:lnSpc>
                <a:spcPct val="80000"/>
              </a:lnSpc>
            </a:pPr>
            <a:r>
              <a:rPr lang="en-US" sz="2400" smtClean="0"/>
              <a:t>In order for inhibitors of prostaglandin synthesis to be truly effective in preventing heterotopic ossification, the medication must be circulating in the blood at therapeutic levels before a bone-induction signal occurs</a:t>
            </a:r>
          </a:p>
          <a:p>
            <a:pPr eaLnBrk="1" hangingPunct="1">
              <a:lnSpc>
                <a:spcPct val="80000"/>
              </a:lnSpc>
            </a:pPr>
            <a:r>
              <a:rPr lang="en-US" sz="2400" smtClean="0"/>
              <a:t>NSAIDs, and cox-2 inhibitors have potent anti-angiogenic properties especially at high dosages</a:t>
            </a:r>
          </a:p>
        </p:txBody>
      </p:sp>
      <p:pic>
        <p:nvPicPr>
          <p:cNvPr id="3072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sz="3200" smtClean="0"/>
              <a:t>Cyclo-oxygenase 2 Inhibitors &amp; NSAIDs</a:t>
            </a:r>
            <a:br>
              <a:rPr lang="en-US" sz="3200" smtClean="0"/>
            </a:br>
            <a:endParaRPr lang="en-US" sz="3200" smtClean="0"/>
          </a:p>
        </p:txBody>
      </p:sp>
      <p:sp>
        <p:nvSpPr>
          <p:cNvPr id="31746" name="Rectangle 3"/>
          <p:cNvSpPr>
            <a:spLocks noGrp="1" noChangeArrowheads="1"/>
          </p:cNvSpPr>
          <p:nvPr>
            <p:ph type="body" idx="1"/>
          </p:nvPr>
        </p:nvSpPr>
        <p:spPr>
          <a:xfrm>
            <a:off x="457200" y="1600200"/>
            <a:ext cx="8229600" cy="3505200"/>
          </a:xfrm>
        </p:spPr>
        <p:txBody>
          <a:bodyPr/>
          <a:lstStyle/>
          <a:p>
            <a:pPr eaLnBrk="1" hangingPunct="1">
              <a:lnSpc>
                <a:spcPct val="80000"/>
              </a:lnSpc>
            </a:pPr>
            <a:r>
              <a:rPr lang="en-US" sz="2400" smtClean="0"/>
              <a:t>Inflammatory prostaglandin levels are dramatically elevated in the urine of patients who have FOP, especially during a disease flare-up</a:t>
            </a:r>
          </a:p>
          <a:p>
            <a:pPr eaLnBrk="1" hangingPunct="1">
              <a:lnSpc>
                <a:spcPct val="80000"/>
              </a:lnSpc>
            </a:pPr>
            <a:r>
              <a:rPr lang="en-US" sz="2400" smtClean="0"/>
              <a:t>Compared to NSAIDs, the selective cox-2 inhibitors offer the possibility of a lower gastrointestinal risk profile</a:t>
            </a:r>
          </a:p>
          <a:p>
            <a:pPr eaLnBrk="1" hangingPunct="1">
              <a:lnSpc>
                <a:spcPct val="80000"/>
              </a:lnSpc>
            </a:pPr>
            <a:r>
              <a:rPr lang="en-US" sz="2400" smtClean="0"/>
              <a:t>Concerns have been raised about the safety of the cox-2 inhibitors, including rofecoxib (Vioxx), celecoxib (Celebrex), and valdecoxib (Bextra) in patients at high risk of cardiovascular and cerebrovascular disease</a:t>
            </a:r>
          </a:p>
          <a:p>
            <a:pPr eaLnBrk="1" hangingPunct="1">
              <a:lnSpc>
                <a:spcPct val="80000"/>
              </a:lnSpc>
            </a:pPr>
            <a:r>
              <a:rPr lang="en-US" sz="2400" smtClean="0"/>
              <a:t>Although the cox-2 enzyme is necessary for the synthesis of inflammatory prostaglandins, it also controls synthesis of prostacyclin, a prostaglandin that is essential for the integrity of blood vessels, especially in the heart and brain</a:t>
            </a:r>
          </a:p>
        </p:txBody>
      </p:sp>
      <p:pic>
        <p:nvPicPr>
          <p:cNvPr id="3174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
        <p:nvSpPr>
          <p:cNvPr id="31748" name="Text Box 5"/>
          <p:cNvSpPr txBox="1">
            <a:spLocks noChangeArrowheads="1"/>
          </p:cNvSpPr>
          <p:nvPr/>
        </p:nvSpPr>
        <p:spPr bwMode="auto">
          <a:xfrm>
            <a:off x="365125" y="6383338"/>
            <a:ext cx="5264150" cy="244475"/>
          </a:xfrm>
          <a:prstGeom prst="rect">
            <a:avLst/>
          </a:prstGeom>
          <a:noFill/>
          <a:ln w="9525">
            <a:noFill/>
            <a:miter lim="800000"/>
            <a:headEnd/>
            <a:tailEnd/>
          </a:ln>
        </p:spPr>
        <p:txBody>
          <a:bodyPr wrap="none">
            <a:spAutoFit/>
          </a:bodyPr>
          <a:lstStyle/>
          <a:p>
            <a:r>
              <a:rPr lang="en-US" sz="1000"/>
              <a:t>Levitz et al., 1992; White et al., 2002; White et al., 2003; Couzin, 2004; Grosser et al., 2006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eaLnBrk="1" hangingPunct="1"/>
            <a:r>
              <a:rPr lang="en-US" sz="3200" smtClean="0"/>
              <a:t>Aminobisphosphonates </a:t>
            </a:r>
            <a:br>
              <a:rPr lang="en-US" sz="3200" smtClean="0"/>
            </a:br>
            <a:endParaRPr lang="en-US" sz="3200" smtClean="0"/>
          </a:p>
        </p:txBody>
      </p:sp>
      <p:sp>
        <p:nvSpPr>
          <p:cNvPr id="32770" name="Rectangle 3"/>
          <p:cNvSpPr>
            <a:spLocks noGrp="1" noChangeArrowheads="1"/>
          </p:cNvSpPr>
          <p:nvPr>
            <p:ph type="body" idx="1"/>
          </p:nvPr>
        </p:nvSpPr>
        <p:spPr>
          <a:xfrm>
            <a:off x="457200" y="1600200"/>
            <a:ext cx="8229600" cy="3048000"/>
          </a:xfrm>
        </p:spPr>
        <p:txBody>
          <a:bodyPr/>
          <a:lstStyle/>
          <a:p>
            <a:pPr eaLnBrk="1" hangingPunct="1"/>
            <a:r>
              <a:rPr lang="en-US" sz="2400" smtClean="0"/>
              <a:t>Beneficial anecdotal effects of high-dose aminobisphosphonates in preventing recurrence of heterotopic ossification in high-risk patients with established heterotopic ossification who were undergoing surgery to excise heterotopic bone</a:t>
            </a:r>
          </a:p>
          <a:p>
            <a:pPr eaLnBrk="1" hangingPunct="1"/>
            <a:r>
              <a:rPr lang="en-US" sz="2400" smtClean="0"/>
              <a:t>One of the five patients reported had FOP</a:t>
            </a:r>
            <a:r>
              <a:rPr lang="en-US" smtClean="0"/>
              <a:t> </a:t>
            </a:r>
          </a:p>
        </p:txBody>
      </p:sp>
      <p:pic>
        <p:nvPicPr>
          <p:cNvPr id="32771"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
        <p:nvSpPr>
          <p:cNvPr id="32772" name="Text Box 6"/>
          <p:cNvSpPr txBox="1">
            <a:spLocks noChangeArrowheads="1"/>
          </p:cNvSpPr>
          <p:nvPr/>
        </p:nvSpPr>
        <p:spPr bwMode="auto">
          <a:xfrm>
            <a:off x="746125" y="6383338"/>
            <a:ext cx="1296988" cy="244475"/>
          </a:xfrm>
          <a:prstGeom prst="rect">
            <a:avLst/>
          </a:prstGeom>
          <a:noFill/>
          <a:ln w="9525">
            <a:noFill/>
            <a:miter lim="800000"/>
            <a:headEnd/>
            <a:tailEnd/>
          </a:ln>
        </p:spPr>
        <p:txBody>
          <a:bodyPr wrap="none">
            <a:spAutoFit/>
          </a:bodyPr>
          <a:lstStyle/>
          <a:p>
            <a:r>
              <a:rPr lang="en-US" sz="1000"/>
              <a:t>Schuetz et al., 2005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US" sz="3200" smtClean="0"/>
              <a:t>Aminobisphosphonates </a:t>
            </a:r>
            <a:br>
              <a:rPr lang="en-US" sz="3200" smtClean="0"/>
            </a:br>
            <a:endParaRPr lang="en-US" sz="3200" smtClean="0"/>
          </a:p>
        </p:txBody>
      </p:sp>
      <p:sp>
        <p:nvSpPr>
          <p:cNvPr id="33794" name="Rectangle 3"/>
          <p:cNvSpPr>
            <a:spLocks noGrp="1" noChangeArrowheads="1"/>
          </p:cNvSpPr>
          <p:nvPr>
            <p:ph type="body" idx="1"/>
          </p:nvPr>
        </p:nvSpPr>
        <p:spPr/>
        <p:txBody>
          <a:bodyPr/>
          <a:lstStyle/>
          <a:p>
            <a:pPr eaLnBrk="1" hangingPunct="1">
              <a:lnSpc>
                <a:spcPct val="90000"/>
              </a:lnSpc>
            </a:pPr>
            <a:r>
              <a:rPr lang="en-US" sz="2400" smtClean="0"/>
              <a:t>&gt; 12 FOP patients have used Pamidronate (either alone or with steroids) for the treatment of acute flare-ups</a:t>
            </a:r>
          </a:p>
          <a:p>
            <a:pPr eaLnBrk="1" hangingPunct="1">
              <a:lnSpc>
                <a:spcPct val="90000"/>
              </a:lnSpc>
            </a:pPr>
            <a:r>
              <a:rPr lang="en-US" sz="2400" smtClean="0"/>
              <a:t>10 of the 13 patients (77%) had reported improvement in symptoms and signs of an FOP flare-up</a:t>
            </a:r>
          </a:p>
          <a:p>
            <a:pPr eaLnBrk="1" hangingPunct="1">
              <a:lnSpc>
                <a:spcPct val="90000"/>
              </a:lnSpc>
            </a:pPr>
            <a:r>
              <a:rPr lang="en-US" sz="2400" smtClean="0"/>
              <a:t>3 of the 13 patients (23%) reported improvement in the symptoms or signs </a:t>
            </a:r>
          </a:p>
          <a:p>
            <a:pPr eaLnBrk="1" hangingPunct="1">
              <a:lnSpc>
                <a:spcPct val="90000"/>
              </a:lnSpc>
            </a:pPr>
            <a:r>
              <a:rPr lang="en-US" sz="2400" smtClean="0"/>
              <a:t>No protective effect on the occurrence of subsequent flare-ups </a:t>
            </a:r>
          </a:p>
          <a:p>
            <a:pPr eaLnBrk="1" hangingPunct="1">
              <a:lnSpc>
                <a:spcPct val="90000"/>
              </a:lnSpc>
            </a:pPr>
            <a:r>
              <a:rPr lang="en-US" sz="2400" smtClean="0"/>
              <a:t>Improvement was transient and affected only the lesion present at the time of the flare-up</a:t>
            </a:r>
          </a:p>
        </p:txBody>
      </p:sp>
      <p:pic>
        <p:nvPicPr>
          <p:cNvPr id="33795"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sz="3200" smtClean="0"/>
              <a:t>Aminobisphosphonates </a:t>
            </a:r>
            <a:br>
              <a:rPr lang="en-US" sz="3200" smtClean="0"/>
            </a:br>
            <a:endParaRPr lang="en-US" sz="3200" smtClean="0"/>
          </a:p>
        </p:txBody>
      </p:sp>
      <p:sp>
        <p:nvSpPr>
          <p:cNvPr id="34818" name="Rectangle 3"/>
          <p:cNvSpPr>
            <a:spLocks noGrp="1" noChangeArrowheads="1"/>
          </p:cNvSpPr>
          <p:nvPr>
            <p:ph type="body" idx="1"/>
          </p:nvPr>
        </p:nvSpPr>
        <p:spPr/>
        <p:txBody>
          <a:bodyPr/>
          <a:lstStyle/>
          <a:p>
            <a:pPr eaLnBrk="1" hangingPunct="1"/>
            <a:r>
              <a:rPr lang="en-US" smtClean="0"/>
              <a:t>Excellent safety and efficacy profile in protecting the normotopic skeleton from the osteopenic effects of intermittent high-dose glucocorticoids in the type of regimen that is frequently used to manage acute flare-ups of FOP (Nogginuera et al., 2003; Sambrook et al., 2003; Staa &amp; Cooper, 2003).</a:t>
            </a:r>
          </a:p>
        </p:txBody>
      </p:sp>
      <p:pic>
        <p:nvPicPr>
          <p:cNvPr id="3481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sz="4000" smtClean="0"/>
              <a:t>Current approaches to the symptomatic relief of FOP</a:t>
            </a:r>
          </a:p>
        </p:txBody>
      </p:sp>
      <p:sp>
        <p:nvSpPr>
          <p:cNvPr id="17410" name="Rectangle 3"/>
          <p:cNvSpPr>
            <a:spLocks noGrp="1" noChangeArrowheads="1"/>
          </p:cNvSpPr>
          <p:nvPr>
            <p:ph type="body" idx="1"/>
          </p:nvPr>
        </p:nvSpPr>
        <p:spPr>
          <a:xfrm>
            <a:off x="457200" y="2055813"/>
            <a:ext cx="8229600" cy="3810000"/>
          </a:xfrm>
          <a:ln w="76200" cmpd="tri">
            <a:solidFill>
              <a:schemeClr val="tx1"/>
            </a:solidFill>
          </a:ln>
        </p:spPr>
        <p:txBody>
          <a:bodyPr/>
          <a:lstStyle/>
          <a:p>
            <a:pPr eaLnBrk="1" hangingPunct="1">
              <a:lnSpc>
                <a:spcPct val="90000"/>
              </a:lnSpc>
              <a:buFontTx/>
              <a:buNone/>
            </a:pPr>
            <a:r>
              <a:rPr lang="en-US" sz="2400" smtClean="0"/>
              <a:t>	We emphasize that this report reflects the authors’ experience and opinions on the various classes of symptom-modifying medications, and is meant only as a guide to this controversial area of therapeutics.  Although there are common physical features shared by every person who has FOP, there are differences among individuals that may alter the potential benefits or risks of any medication or class of medications discussed here.  The decision to use or withhold a particular medication must ultimately rest with an individual patient and his or her physician.</a:t>
            </a:r>
          </a:p>
        </p:txBody>
      </p:sp>
      <p:sp>
        <p:nvSpPr>
          <p:cNvPr id="17411" name="Text Box 4"/>
          <p:cNvSpPr txBox="1">
            <a:spLocks noChangeArrowheads="1"/>
          </p:cNvSpPr>
          <p:nvPr/>
        </p:nvSpPr>
        <p:spPr bwMode="auto">
          <a:xfrm>
            <a:off x="517525" y="6056313"/>
            <a:ext cx="6588125" cy="366712"/>
          </a:xfrm>
          <a:prstGeom prst="rect">
            <a:avLst/>
          </a:prstGeom>
          <a:noFill/>
          <a:ln w="9525">
            <a:noFill/>
            <a:miter lim="800000"/>
            <a:headEnd/>
            <a:tailEnd/>
          </a:ln>
        </p:spPr>
        <p:txBody>
          <a:bodyPr wrap="none">
            <a:spAutoFit/>
          </a:bodyPr>
          <a:lstStyle/>
          <a:p>
            <a:r>
              <a:rPr lang="en-US" sz="1200"/>
              <a:t>The International Clinical Consortium on FOP.  </a:t>
            </a:r>
            <a:r>
              <a:rPr lang="en-US" sz="1200" b="1"/>
              <a:t>Clin Proc Intl Clin Consort FOP</a:t>
            </a:r>
            <a:r>
              <a:rPr lang="en-US" sz="1200"/>
              <a:t> 4:1-99, 2011</a:t>
            </a:r>
            <a:r>
              <a:rPr lang="en-US"/>
              <a:t> </a:t>
            </a:r>
          </a:p>
        </p:txBody>
      </p:sp>
      <p:pic>
        <p:nvPicPr>
          <p:cNvPr id="17412" name="Picture 5"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smtClean="0"/>
              <a:t>Mast Cell Inhibitors </a:t>
            </a:r>
          </a:p>
        </p:txBody>
      </p:sp>
      <p:sp>
        <p:nvSpPr>
          <p:cNvPr id="35842" name="Rectangle 3"/>
          <p:cNvSpPr>
            <a:spLocks noGrp="1" noChangeArrowheads="1"/>
          </p:cNvSpPr>
          <p:nvPr>
            <p:ph type="body" idx="1"/>
          </p:nvPr>
        </p:nvSpPr>
        <p:spPr/>
        <p:txBody>
          <a:bodyPr/>
          <a:lstStyle/>
          <a:p>
            <a:pPr eaLnBrk="1" hangingPunct="1">
              <a:lnSpc>
                <a:spcPct val="80000"/>
              </a:lnSpc>
            </a:pPr>
            <a:r>
              <a:rPr lang="en-US" sz="2400" smtClean="0"/>
              <a:t>Mobilization and activation of inflammatory mast cells is found at all stages of FOP lesional development </a:t>
            </a:r>
          </a:p>
          <a:p>
            <a:pPr eaLnBrk="1" hangingPunct="1">
              <a:lnSpc>
                <a:spcPct val="80000"/>
              </a:lnSpc>
            </a:pPr>
            <a:r>
              <a:rPr lang="en-US" sz="2400" smtClean="0"/>
              <a:t>Mast cell stabilizers, long-acting non-sedating antihistamines, leukotriene inhibitors, non-steroidal anti-inflammatory medications, and cox-2 inhibitors may help reduce mast cells, macrophages, lymphocytes, and their associated inflammatory-mediators</a:t>
            </a:r>
          </a:p>
          <a:p>
            <a:pPr eaLnBrk="1" hangingPunct="1">
              <a:lnSpc>
                <a:spcPct val="80000"/>
              </a:lnSpc>
            </a:pPr>
            <a:r>
              <a:rPr lang="en-US" sz="2400" smtClean="0"/>
              <a:t>Mast cell membrane stabilizers may reduce the release of angiogenic and chemotactic factors, while anti-histamines and leukotriene inhibitors may reduce the downstream effects of released mediators (Simmons, 2004).  </a:t>
            </a:r>
          </a:p>
          <a:p>
            <a:pPr eaLnBrk="1" hangingPunct="1">
              <a:lnSpc>
                <a:spcPct val="80000"/>
              </a:lnSpc>
            </a:pPr>
            <a:r>
              <a:rPr lang="en-US" sz="2400" smtClean="0"/>
              <a:t>The optimal use of these medications and their potential efficacy in FOP is presently unknown. </a:t>
            </a:r>
          </a:p>
        </p:txBody>
      </p:sp>
      <p:pic>
        <p:nvPicPr>
          <p:cNvPr id="3584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smtClean="0"/>
              <a:t>Mast Cell Inhibitors</a:t>
            </a:r>
          </a:p>
        </p:txBody>
      </p:sp>
      <p:sp>
        <p:nvSpPr>
          <p:cNvPr id="36866" name="Rectangle 3"/>
          <p:cNvSpPr>
            <a:spLocks noGrp="1" noChangeArrowheads="1"/>
          </p:cNvSpPr>
          <p:nvPr>
            <p:ph type="body" idx="1"/>
          </p:nvPr>
        </p:nvSpPr>
        <p:spPr/>
        <p:txBody>
          <a:bodyPr/>
          <a:lstStyle/>
          <a:p>
            <a:pPr eaLnBrk="1" hangingPunct="1">
              <a:lnSpc>
                <a:spcPct val="80000"/>
              </a:lnSpc>
            </a:pPr>
            <a:r>
              <a:rPr lang="en-US" sz="2400" smtClean="0"/>
              <a:t>Can be added at the physicians’ discretion</a:t>
            </a:r>
          </a:p>
          <a:p>
            <a:pPr eaLnBrk="1" hangingPunct="1">
              <a:lnSpc>
                <a:spcPct val="80000"/>
              </a:lnSpc>
            </a:pPr>
            <a:r>
              <a:rPr lang="en-US" sz="2400" smtClean="0"/>
              <a:t>The leukotriene inhibitor montelukast (Singulair) can be considered at a dose of 5 mg or 10 mg per oral daily (depending upon age) in order to help abrogate the inflammatory symptoms of an FOP flare-up</a:t>
            </a:r>
          </a:p>
          <a:p>
            <a:pPr eaLnBrk="1" hangingPunct="1">
              <a:lnSpc>
                <a:spcPct val="80000"/>
              </a:lnSpc>
            </a:pPr>
            <a:r>
              <a:rPr lang="en-US" sz="2400" smtClean="0"/>
              <a:t>The combined use of montelukast and a non-steroidal anti-inflammatory agent or a cox-2 inhibitor can be considered as a long-term treatment, following the discontinuation of a single 4-day steroid burst</a:t>
            </a:r>
          </a:p>
          <a:p>
            <a:pPr eaLnBrk="1" hangingPunct="1">
              <a:lnSpc>
                <a:spcPct val="80000"/>
              </a:lnSpc>
            </a:pPr>
            <a:r>
              <a:rPr lang="en-US" sz="2400" smtClean="0"/>
              <a:t>Sodium cromolyn is a generally well-tolerated mast cell inhibitor</a:t>
            </a:r>
          </a:p>
          <a:p>
            <a:pPr lvl="1" eaLnBrk="1" hangingPunct="1">
              <a:lnSpc>
                <a:spcPct val="80000"/>
              </a:lnSpc>
            </a:pPr>
            <a:r>
              <a:rPr lang="en-US" sz="2000" smtClean="0"/>
              <a:t>oral absorption is poor, and its potential effectiveness in FOP is unknown</a:t>
            </a:r>
          </a:p>
        </p:txBody>
      </p:sp>
      <p:pic>
        <p:nvPicPr>
          <p:cNvPr id="3686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sz="3600" smtClean="0"/>
              <a:t>Chemotherapy Agents &amp; Radiation Therapy</a:t>
            </a:r>
            <a:br>
              <a:rPr lang="en-US" sz="3600" smtClean="0"/>
            </a:br>
            <a:endParaRPr lang="en-US" sz="3600" smtClean="0"/>
          </a:p>
        </p:txBody>
      </p:sp>
      <p:sp>
        <p:nvSpPr>
          <p:cNvPr id="37890" name="Rectangle 3"/>
          <p:cNvSpPr>
            <a:spLocks noGrp="1" noChangeArrowheads="1"/>
          </p:cNvSpPr>
          <p:nvPr>
            <p:ph type="body" idx="1"/>
          </p:nvPr>
        </p:nvSpPr>
        <p:spPr/>
        <p:txBody>
          <a:bodyPr/>
          <a:lstStyle/>
          <a:p>
            <a:pPr eaLnBrk="1" hangingPunct="1">
              <a:lnSpc>
                <a:spcPct val="80000"/>
              </a:lnSpc>
            </a:pPr>
            <a:r>
              <a:rPr lang="en-US" sz="2400" smtClean="0"/>
              <a:t>No convincing anecdotal evidence that either radiation therapy or any of the standard chemotherapy agents such as actinomycin, vincristine, vinblastine, cyclosphosphamide, doxorubicin, ifosfamide, adriamycin, or any others were helpful for patients with FOP</a:t>
            </a:r>
          </a:p>
          <a:p>
            <a:pPr eaLnBrk="1" hangingPunct="1">
              <a:lnSpc>
                <a:spcPct val="80000"/>
              </a:lnSpc>
            </a:pPr>
            <a:r>
              <a:rPr lang="en-US" sz="2400" smtClean="0"/>
              <a:t>Many of these medications caused harmful long-term side-effects</a:t>
            </a:r>
          </a:p>
          <a:p>
            <a:pPr eaLnBrk="1" hangingPunct="1">
              <a:lnSpc>
                <a:spcPct val="80000"/>
              </a:lnSpc>
            </a:pPr>
            <a:r>
              <a:rPr lang="en-US" sz="2400" smtClean="0"/>
              <a:t>Contraindicated in the treatment of FOP (Glaser &amp; Kaplan, 2005; Kaplan et al., 2008)</a:t>
            </a:r>
          </a:p>
          <a:p>
            <a:pPr eaLnBrk="1" hangingPunct="1">
              <a:lnSpc>
                <a:spcPct val="80000"/>
              </a:lnSpc>
            </a:pPr>
            <a:r>
              <a:rPr lang="en-US" sz="2400" smtClean="0"/>
              <a:t>One case report that documents apparently successful treatment of FOP with surgical excision of heterotopic bone, indomethacin, and irradiation.   Follow-up was brief (Benetos et al., 2006)</a:t>
            </a:r>
          </a:p>
          <a:p>
            <a:pPr lvl="1" eaLnBrk="1" hangingPunct="1">
              <a:lnSpc>
                <a:spcPct val="80000"/>
              </a:lnSpc>
            </a:pPr>
            <a:r>
              <a:rPr lang="en-US" sz="2000" smtClean="0"/>
              <a:t>At the present time, this approach cannot be endorsed</a:t>
            </a:r>
          </a:p>
        </p:txBody>
      </p:sp>
      <p:pic>
        <p:nvPicPr>
          <p:cNvPr id="37891"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sz="4000" smtClean="0"/>
              <a:t>Current approaches to the symptomatic relief of FOP</a:t>
            </a:r>
          </a:p>
        </p:txBody>
      </p:sp>
      <p:pic>
        <p:nvPicPr>
          <p:cNvPr id="38914" name="Picture 3" descr="bone1"/>
          <p:cNvPicPr>
            <a:picLocks noChangeAspect="1" noChangeArrowheads="1"/>
          </p:cNvPicPr>
          <p:nvPr/>
        </p:nvPicPr>
        <p:blipFill>
          <a:blip r:embed="rId2"/>
          <a:srcRect l="1927" t="1126"/>
          <a:stretch>
            <a:fillRect/>
          </a:stretch>
        </p:blipFill>
        <p:spPr bwMode="auto">
          <a:xfrm>
            <a:off x="5486400" y="1828800"/>
            <a:ext cx="2551113" cy="4405313"/>
          </a:xfrm>
          <a:prstGeom prst="rect">
            <a:avLst/>
          </a:prstGeom>
          <a:noFill/>
          <a:ln w="9525">
            <a:noFill/>
            <a:miter lim="800000"/>
            <a:headEnd/>
            <a:tailEnd/>
          </a:ln>
        </p:spPr>
      </p:pic>
      <p:sp>
        <p:nvSpPr>
          <p:cNvPr id="78852" name="Text Box 4"/>
          <p:cNvSpPr txBox="1">
            <a:spLocks noChangeArrowheads="1"/>
          </p:cNvSpPr>
          <p:nvPr/>
        </p:nvSpPr>
        <p:spPr bwMode="auto">
          <a:xfrm>
            <a:off x="914400" y="2590800"/>
            <a:ext cx="3375025" cy="2303463"/>
          </a:xfrm>
          <a:prstGeom prst="rect">
            <a:avLst/>
          </a:prstGeom>
          <a:noFill/>
          <a:ln w="76200" cmpd="tri">
            <a:solidFill>
              <a:schemeClr val="tx1"/>
            </a:solidFill>
            <a:miter lim="800000"/>
            <a:headEnd/>
            <a:tailEnd/>
          </a:ln>
          <a:effectLst/>
          <a:extLst>
            <a:ext uri="{909E8E84-426E-40DD-AFC4-6F175D3DCCD1}"/>
            <a:ext uri="{AF507438-7753-43E0-B8FC-AC1667EBCBE1}"/>
          </a:extLst>
        </p:spPr>
        <p:txBody>
          <a:bodyPr wrap="none">
            <a:spAutoFit/>
          </a:bodyPr>
          <a:lstStyle/>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Medications</a:t>
            </a:r>
          </a:p>
          <a:p>
            <a:pPr>
              <a:buFontTx/>
              <a:buChar char="•"/>
              <a:defRPr/>
            </a:pPr>
            <a:r>
              <a:rPr lang="en-US" sz="2800">
                <a:cs typeface="+mn-cs"/>
              </a:rPr>
              <a:t> Pain Management</a:t>
            </a:r>
            <a:endPar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endParaRPr>
          </a:p>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Injury Prevention</a:t>
            </a:r>
          </a:p>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Special Situations</a:t>
            </a:r>
          </a:p>
          <a:p>
            <a:pP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&amp; Complications</a:t>
            </a:r>
          </a:p>
        </p:txBody>
      </p:sp>
      <p:pic>
        <p:nvPicPr>
          <p:cNvPr id="38916" name="Picture 5" descr="penn_fulllogo_black"/>
          <p:cNvPicPr>
            <a:picLocks noChangeAspect="1" noChangeArrowheads="1"/>
          </p:cNvPicPr>
          <p:nvPr/>
        </p:nvPicPr>
        <p:blipFill>
          <a:blip r:embed="rId3"/>
          <a:srcRect/>
          <a:stretch>
            <a:fillRect/>
          </a:stretch>
        </p:blipFill>
        <p:spPr bwMode="auto">
          <a:xfrm>
            <a:off x="227013" y="6172200"/>
            <a:ext cx="1262062" cy="41116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marL="838200" indent="-838200" eaLnBrk="1" hangingPunct="1"/>
            <a:r>
              <a:rPr lang="en-US" sz="3200" smtClean="0"/>
              <a:t>Acute &amp; Chronic Pain Management in FOP</a:t>
            </a:r>
          </a:p>
        </p:txBody>
      </p:sp>
      <p:sp>
        <p:nvSpPr>
          <p:cNvPr id="39938" name="Rectangle 3"/>
          <p:cNvSpPr>
            <a:spLocks noGrp="1" noChangeArrowheads="1"/>
          </p:cNvSpPr>
          <p:nvPr>
            <p:ph type="body" idx="1"/>
          </p:nvPr>
        </p:nvSpPr>
        <p:spPr/>
        <p:txBody>
          <a:bodyPr/>
          <a:lstStyle/>
          <a:p>
            <a:pPr eaLnBrk="1" hangingPunct="1">
              <a:lnSpc>
                <a:spcPct val="80000"/>
              </a:lnSpc>
            </a:pPr>
            <a:r>
              <a:rPr lang="en-US" sz="2400" smtClean="0"/>
              <a:t>Many FOP flare-ups, especially those around the hips and knees, are extremely painful</a:t>
            </a:r>
          </a:p>
          <a:p>
            <a:pPr eaLnBrk="1" hangingPunct="1">
              <a:lnSpc>
                <a:spcPct val="80000"/>
              </a:lnSpc>
            </a:pPr>
            <a:r>
              <a:rPr lang="en-US" sz="2400" smtClean="0"/>
              <a:t>Brief course of well-monitored narcotic analgesia</a:t>
            </a:r>
          </a:p>
          <a:p>
            <a:pPr eaLnBrk="1" hangingPunct="1">
              <a:lnSpc>
                <a:spcPct val="80000"/>
              </a:lnSpc>
            </a:pPr>
            <a:r>
              <a:rPr lang="en-US" sz="2400" smtClean="0"/>
              <a:t>Non-steroidal anti-inflammatory medications, cox-2 inhibitors, and/or oral or IV glucocorticoids</a:t>
            </a:r>
          </a:p>
          <a:p>
            <a:pPr eaLnBrk="1" hangingPunct="1">
              <a:lnSpc>
                <a:spcPct val="80000"/>
              </a:lnSpc>
            </a:pPr>
            <a:r>
              <a:rPr lang="en-US" sz="2400" smtClean="0"/>
              <a:t>Other types of transient pain syndromes:</a:t>
            </a:r>
          </a:p>
          <a:p>
            <a:pPr lvl="1" eaLnBrk="1" hangingPunct="1">
              <a:lnSpc>
                <a:spcPct val="80000"/>
              </a:lnSpc>
            </a:pPr>
            <a:r>
              <a:rPr lang="en-US" sz="2000" smtClean="0"/>
              <a:t>Neuropathies</a:t>
            </a:r>
          </a:p>
          <a:p>
            <a:pPr lvl="1" eaLnBrk="1" hangingPunct="1">
              <a:lnSpc>
                <a:spcPct val="80000"/>
              </a:lnSpc>
            </a:pPr>
            <a:r>
              <a:rPr lang="en-US" sz="2000" smtClean="0"/>
              <a:t>Transient bursitis</a:t>
            </a:r>
          </a:p>
          <a:p>
            <a:pPr lvl="1" eaLnBrk="1" hangingPunct="1">
              <a:lnSpc>
                <a:spcPct val="80000"/>
              </a:lnSpc>
            </a:pPr>
            <a:r>
              <a:rPr lang="en-US" sz="2000" smtClean="0"/>
              <a:t>Inflammation of osteochondromas</a:t>
            </a:r>
          </a:p>
          <a:p>
            <a:pPr lvl="1" eaLnBrk="1" hangingPunct="1">
              <a:lnSpc>
                <a:spcPct val="80000"/>
              </a:lnSpc>
            </a:pPr>
            <a:r>
              <a:rPr lang="en-US" sz="2000" smtClean="0"/>
              <a:t>Arthritis</a:t>
            </a:r>
          </a:p>
          <a:p>
            <a:pPr lvl="1" eaLnBrk="1" hangingPunct="1">
              <a:lnSpc>
                <a:spcPct val="80000"/>
              </a:lnSpc>
            </a:pPr>
            <a:r>
              <a:rPr lang="en-US" sz="2000" smtClean="0"/>
              <a:t>Muscle fatigue</a:t>
            </a:r>
          </a:p>
          <a:p>
            <a:pPr lvl="1" eaLnBrk="1" hangingPunct="1">
              <a:lnSpc>
                <a:spcPct val="80000"/>
              </a:lnSpc>
            </a:pPr>
            <a:r>
              <a:rPr lang="en-US" sz="2000" smtClean="0"/>
              <a:t>Generalized chronic pain syndrome (advanced FOP) </a:t>
            </a:r>
          </a:p>
          <a:p>
            <a:pPr lvl="2" eaLnBrk="1" hangingPunct="1">
              <a:lnSpc>
                <a:spcPct val="80000"/>
              </a:lnSpc>
            </a:pPr>
            <a:r>
              <a:rPr lang="en-US" sz="1800" smtClean="0"/>
              <a:t>specialized pain management programs</a:t>
            </a:r>
          </a:p>
        </p:txBody>
      </p:sp>
      <p:pic>
        <p:nvPicPr>
          <p:cNvPr id="3993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sz="3600" smtClean="0"/>
              <a:t>Muscle Relaxants</a:t>
            </a:r>
            <a:br>
              <a:rPr lang="en-US" sz="3600" smtClean="0"/>
            </a:br>
            <a:endParaRPr lang="en-US" sz="3600" smtClean="0"/>
          </a:p>
        </p:txBody>
      </p:sp>
      <p:sp>
        <p:nvSpPr>
          <p:cNvPr id="40962" name="Rectangle 3"/>
          <p:cNvSpPr>
            <a:spLocks noGrp="1" noChangeArrowheads="1"/>
          </p:cNvSpPr>
          <p:nvPr>
            <p:ph type="body" idx="1"/>
          </p:nvPr>
        </p:nvSpPr>
        <p:spPr/>
        <p:txBody>
          <a:bodyPr/>
          <a:lstStyle/>
          <a:p>
            <a:pPr eaLnBrk="1" hangingPunct="1">
              <a:lnSpc>
                <a:spcPct val="90000"/>
              </a:lnSpc>
            </a:pPr>
            <a:r>
              <a:rPr lang="en-US" sz="2400" smtClean="0"/>
              <a:t>Early flare-ups are associated with intense mast cell, macrophage, and lymphocytic infiltration into skeletal muscle and often accompanied by intense inflammatory changes within damaged or necrotic skeletal muscle</a:t>
            </a:r>
          </a:p>
          <a:p>
            <a:pPr eaLnBrk="1" hangingPunct="1">
              <a:lnSpc>
                <a:spcPct val="90000"/>
              </a:lnSpc>
            </a:pPr>
            <a:r>
              <a:rPr lang="en-US" sz="2400" smtClean="0"/>
              <a:t>Areas of relatively healthy skeletal muscle bordering the lesion are subject to metabolic changes that would lead to muscle spasm and fiber shortening</a:t>
            </a:r>
          </a:p>
          <a:p>
            <a:pPr lvl="1" eaLnBrk="1" hangingPunct="1">
              <a:lnSpc>
                <a:spcPct val="90000"/>
              </a:lnSpc>
            </a:pPr>
            <a:r>
              <a:rPr lang="en-US" sz="2000" smtClean="0"/>
              <a:t>short-term use of muscle relaxants such as cyclobenzaprine (Flexeril), metaxalone (Skelaxin), or liorisal (Baclofen) may help to decrease muscle spasm </a:t>
            </a:r>
          </a:p>
          <a:p>
            <a:pPr lvl="1" eaLnBrk="1" hangingPunct="1">
              <a:lnSpc>
                <a:spcPct val="90000"/>
              </a:lnSpc>
            </a:pPr>
            <a:r>
              <a:rPr lang="en-US" sz="2000" smtClean="0"/>
              <a:t>especially for painful flare-ups involving the muscle groups of the back and limbs</a:t>
            </a:r>
          </a:p>
        </p:txBody>
      </p:sp>
      <p:pic>
        <p:nvPicPr>
          <p:cNvPr id="4096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pPr eaLnBrk="1" hangingPunct="1"/>
            <a:r>
              <a:rPr lang="en-US" sz="4000" smtClean="0"/>
              <a:t>Current approaches to the symptomatic relief of FOP</a:t>
            </a:r>
          </a:p>
        </p:txBody>
      </p:sp>
      <p:pic>
        <p:nvPicPr>
          <p:cNvPr id="41986" name="Picture 3" descr="bone1"/>
          <p:cNvPicPr>
            <a:picLocks noChangeAspect="1" noChangeArrowheads="1"/>
          </p:cNvPicPr>
          <p:nvPr/>
        </p:nvPicPr>
        <p:blipFill>
          <a:blip r:embed="rId2"/>
          <a:srcRect l="1927" t="1126"/>
          <a:stretch>
            <a:fillRect/>
          </a:stretch>
        </p:blipFill>
        <p:spPr bwMode="auto">
          <a:xfrm>
            <a:off x="5486400" y="1828800"/>
            <a:ext cx="2551113" cy="4405313"/>
          </a:xfrm>
          <a:prstGeom prst="rect">
            <a:avLst/>
          </a:prstGeom>
          <a:noFill/>
          <a:ln w="9525">
            <a:noFill/>
            <a:miter lim="800000"/>
            <a:headEnd/>
            <a:tailEnd/>
          </a:ln>
        </p:spPr>
      </p:pic>
      <p:sp>
        <p:nvSpPr>
          <p:cNvPr id="79876" name="Text Box 4"/>
          <p:cNvSpPr txBox="1">
            <a:spLocks noChangeArrowheads="1"/>
          </p:cNvSpPr>
          <p:nvPr/>
        </p:nvSpPr>
        <p:spPr bwMode="auto">
          <a:xfrm>
            <a:off x="914400" y="2590800"/>
            <a:ext cx="3375025" cy="2303463"/>
          </a:xfrm>
          <a:prstGeom prst="rect">
            <a:avLst/>
          </a:prstGeom>
          <a:noFill/>
          <a:ln w="76200" cmpd="tri">
            <a:solidFill>
              <a:schemeClr val="tx1"/>
            </a:solidFill>
            <a:miter lim="800000"/>
            <a:headEnd/>
            <a:tailEnd/>
          </a:ln>
          <a:effectLst/>
          <a:extLst>
            <a:ext uri="{909E8E84-426E-40DD-AFC4-6F175D3DCCD1}"/>
            <a:ext uri="{AF507438-7753-43E0-B8FC-AC1667EBCBE1}"/>
          </a:extLst>
        </p:spPr>
        <p:txBody>
          <a:bodyPr wrap="none">
            <a:spAutoFit/>
          </a:bodyPr>
          <a:lstStyle/>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Medications</a:t>
            </a:r>
          </a:p>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Pain Management</a:t>
            </a:r>
          </a:p>
          <a:p>
            <a:pPr>
              <a:buFontTx/>
              <a:buChar char="•"/>
              <a:defRPr/>
            </a:pPr>
            <a:r>
              <a:rPr lang="en-US" sz="2800">
                <a:cs typeface="+mn-cs"/>
              </a:rPr>
              <a:t> Injury Prevention</a:t>
            </a:r>
            <a:endPar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endParaRPr>
          </a:p>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Special Situations</a:t>
            </a:r>
          </a:p>
          <a:p>
            <a:pP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&amp; Complications</a:t>
            </a:r>
          </a:p>
        </p:txBody>
      </p:sp>
      <p:pic>
        <p:nvPicPr>
          <p:cNvPr id="41988" name="Picture 5" descr="penn_fulllogo_black"/>
          <p:cNvPicPr>
            <a:picLocks noChangeAspect="1" noChangeArrowheads="1"/>
          </p:cNvPicPr>
          <p:nvPr/>
        </p:nvPicPr>
        <p:blipFill>
          <a:blip r:embed="rId3"/>
          <a:srcRect/>
          <a:stretch>
            <a:fillRect/>
          </a:stretch>
        </p:blipFill>
        <p:spPr bwMode="auto">
          <a:xfrm>
            <a:off x="227013" y="6172200"/>
            <a:ext cx="1262062" cy="4111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457200" y="152400"/>
            <a:ext cx="8229600" cy="1143000"/>
          </a:xfrm>
        </p:spPr>
        <p:txBody>
          <a:bodyPr/>
          <a:lstStyle/>
          <a:p>
            <a:pPr eaLnBrk="1" hangingPunct="1"/>
            <a:r>
              <a:rPr lang="en-US" smtClean="0"/>
              <a:t> </a:t>
            </a:r>
            <a:r>
              <a:rPr lang="en-US" sz="3600" smtClean="0"/>
              <a:t>Injury Prevention in FOP</a:t>
            </a:r>
          </a:p>
        </p:txBody>
      </p:sp>
      <p:pic>
        <p:nvPicPr>
          <p:cNvPr id="43010" name="Picture 5" descr="penn_fulllogo_black"/>
          <p:cNvPicPr>
            <a:picLocks noChangeAspect="1" noChangeArrowheads="1"/>
          </p:cNvPicPr>
          <p:nvPr/>
        </p:nvPicPr>
        <p:blipFill>
          <a:blip r:embed="rId2"/>
          <a:srcRect/>
          <a:stretch>
            <a:fillRect/>
          </a:stretch>
        </p:blipFill>
        <p:spPr bwMode="auto">
          <a:xfrm>
            <a:off x="227013" y="6172200"/>
            <a:ext cx="1262062" cy="411163"/>
          </a:xfrm>
          <a:prstGeom prst="rect">
            <a:avLst/>
          </a:prstGeom>
          <a:noFill/>
          <a:ln w="9525">
            <a:noFill/>
            <a:miter lim="800000"/>
            <a:headEnd/>
            <a:tailEnd/>
          </a:ln>
        </p:spPr>
      </p:pic>
      <p:graphicFrame>
        <p:nvGraphicFramePr>
          <p:cNvPr id="88112" name="Group 48"/>
          <p:cNvGraphicFramePr>
            <a:graphicFrameLocks noGrp="1"/>
          </p:cNvGraphicFramePr>
          <p:nvPr/>
        </p:nvGraphicFramePr>
        <p:xfrm>
          <a:off x="1524000" y="1219200"/>
          <a:ext cx="6096000" cy="5141913"/>
        </p:xfrm>
        <a:graphic>
          <a:graphicData uri="http://schemas.openxmlformats.org/drawingml/2006/table">
            <a:tbl>
              <a:tblPr/>
              <a:tblGrid>
                <a:gridCol w="3048000"/>
                <a:gridCol w="3048000"/>
              </a:tblGrid>
              <a:tr h="6778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Safe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Unsafe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40000"/>
                        <a:lumOff val="60000"/>
                      </a:schemeClr>
                    </a:solidFill>
                  </a:tcPr>
                </a:tc>
              </a:tr>
              <a:tr h="676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Subcutaneous injections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Intramuscular injections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8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Routine measles-mumps-rubella immunizations administered by subcutaneous injection</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Routine childhood diphtheria-tetanus-pertussis immunizations administered by intramuscular injection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Routine venipuncture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Arterial punctures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35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Precautiously</a:t>
                      </a:r>
                      <a:r>
                        <a:rPr kumimoji="0" lang="en-US" sz="1800" b="0" i="0" u="none" strike="noStrike" cap="none" normalizeH="0" baseline="0" dirty="0" smtClean="0">
                          <a:ln>
                            <a:noFill/>
                          </a:ln>
                          <a:solidFill>
                            <a:schemeClr val="tx1"/>
                          </a:solidFill>
                          <a:effectLst/>
                          <a:latin typeface="Arial" charset="0"/>
                        </a:rPr>
                        <a:t> administered dental care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Overstretching of the jaw;</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Intramuscular injections of local anesthetic (i.e., mandibular blocks)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Biopsies of FOP lesions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pPr eaLnBrk="1" hangingPunct="1"/>
            <a:r>
              <a:rPr lang="en-US" sz="3600" smtClean="0"/>
              <a:t>Prevention of falls</a:t>
            </a:r>
          </a:p>
        </p:txBody>
      </p:sp>
      <p:sp>
        <p:nvSpPr>
          <p:cNvPr id="44034" name="Rectangle 3"/>
          <p:cNvSpPr>
            <a:spLocks noGrp="1" noChangeArrowheads="1"/>
          </p:cNvSpPr>
          <p:nvPr>
            <p:ph type="body" sz="half" idx="1"/>
          </p:nvPr>
        </p:nvSpPr>
        <p:spPr/>
        <p:txBody>
          <a:bodyPr/>
          <a:lstStyle/>
          <a:p>
            <a:pPr eaLnBrk="1" hangingPunct="1">
              <a:lnSpc>
                <a:spcPct val="90000"/>
              </a:lnSpc>
            </a:pPr>
            <a:r>
              <a:rPr lang="en-US" sz="2000" smtClean="0"/>
              <a:t>Modification of activity</a:t>
            </a:r>
          </a:p>
          <a:p>
            <a:pPr eaLnBrk="1" hangingPunct="1">
              <a:lnSpc>
                <a:spcPct val="90000"/>
              </a:lnSpc>
            </a:pPr>
            <a:r>
              <a:rPr lang="en-US" sz="2000" smtClean="0"/>
              <a:t>Improvement in household safety, use of ambulatory devices (such as a cane, if possible), and use of protective headgear</a:t>
            </a:r>
          </a:p>
          <a:p>
            <a:pPr eaLnBrk="1" hangingPunct="1">
              <a:lnSpc>
                <a:spcPct val="90000"/>
              </a:lnSpc>
            </a:pPr>
            <a:r>
              <a:rPr lang="en-US" sz="2000" smtClean="0"/>
              <a:t>Redirection of activity to less physically interactive play</a:t>
            </a:r>
          </a:p>
          <a:p>
            <a:pPr eaLnBrk="1" hangingPunct="1">
              <a:lnSpc>
                <a:spcPct val="90000"/>
              </a:lnSpc>
            </a:pPr>
            <a:r>
              <a:rPr lang="en-US" sz="2000" smtClean="0"/>
              <a:t>Supportive hand-railings on stairs, securing loose carpeting, removing objects from walkways, and eliminating uneven flooring including doorframe thresholds</a:t>
            </a:r>
          </a:p>
        </p:txBody>
      </p:sp>
      <p:sp>
        <p:nvSpPr>
          <p:cNvPr id="44035" name="Rectangle 4"/>
          <p:cNvSpPr>
            <a:spLocks noGrp="1" noChangeArrowheads="1"/>
          </p:cNvSpPr>
          <p:nvPr>
            <p:ph type="body" sz="half" idx="2"/>
          </p:nvPr>
        </p:nvSpPr>
        <p:spPr/>
        <p:txBody>
          <a:bodyPr/>
          <a:lstStyle/>
          <a:p>
            <a:pPr eaLnBrk="1" hangingPunct="1">
              <a:lnSpc>
                <a:spcPct val="90000"/>
              </a:lnSpc>
            </a:pPr>
            <a:r>
              <a:rPr lang="en-US" sz="2000" smtClean="0"/>
              <a:t>Complete avoidance of high-risk circumstances may reduce falls, but also may compromise a patient’s functional level and independence, and may be unacceptable to many</a:t>
            </a:r>
          </a:p>
        </p:txBody>
      </p:sp>
      <p:pic>
        <p:nvPicPr>
          <p:cNvPr id="44036" name="Picture 5"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sz="3600" smtClean="0"/>
              <a:t>Immunizations &amp; FOP - Influenza</a:t>
            </a:r>
          </a:p>
        </p:txBody>
      </p:sp>
      <p:pic>
        <p:nvPicPr>
          <p:cNvPr id="45058" name="Picture 5"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graphicFrame>
        <p:nvGraphicFramePr>
          <p:cNvPr id="89128" name="Group 40"/>
          <p:cNvGraphicFramePr>
            <a:graphicFrameLocks noGrp="1"/>
          </p:cNvGraphicFramePr>
          <p:nvPr>
            <p:ph idx="1"/>
          </p:nvPr>
        </p:nvGraphicFramePr>
        <p:xfrm>
          <a:off x="457200" y="1295400"/>
          <a:ext cx="8229600" cy="4525963"/>
        </p:xfrm>
        <a:graphic>
          <a:graphicData uri="http://schemas.openxmlformats.org/drawingml/2006/table">
            <a:tbl>
              <a:tblPr/>
              <a:tblGrid>
                <a:gridCol w="4114800"/>
                <a:gridCol w="4114800"/>
              </a:tblGrid>
              <a:tr h="755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Indications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Contraindications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Subcutaneously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Allergy to eggs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Smallest possible needle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Previous severe adverse reaction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Ice, intermittently x 24 hr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Active flare-up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Antiviral medication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Nasal administration/ live attenuated virus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Vaccination of household contacts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4"/>
          <p:cNvSpPr>
            <a:spLocks noGrp="1" noChangeArrowheads="1"/>
          </p:cNvSpPr>
          <p:nvPr>
            <p:ph type="title"/>
          </p:nvPr>
        </p:nvSpPr>
        <p:spPr/>
        <p:txBody>
          <a:bodyPr/>
          <a:lstStyle/>
          <a:p>
            <a:pPr eaLnBrk="1" hangingPunct="1"/>
            <a:r>
              <a:rPr lang="en-US" sz="4000" smtClean="0"/>
              <a:t>Current approaches to the symptomatic relief of FOP</a:t>
            </a:r>
          </a:p>
        </p:txBody>
      </p:sp>
      <p:pic>
        <p:nvPicPr>
          <p:cNvPr id="18434" name="Picture 5" descr="bone1"/>
          <p:cNvPicPr>
            <a:picLocks noChangeAspect="1" noChangeArrowheads="1"/>
          </p:cNvPicPr>
          <p:nvPr/>
        </p:nvPicPr>
        <p:blipFill>
          <a:blip r:embed="rId2"/>
          <a:srcRect l="1927" t="1126"/>
          <a:stretch>
            <a:fillRect/>
          </a:stretch>
        </p:blipFill>
        <p:spPr bwMode="auto">
          <a:xfrm>
            <a:off x="5486400" y="1828800"/>
            <a:ext cx="2551113" cy="4405313"/>
          </a:xfrm>
          <a:prstGeom prst="rect">
            <a:avLst/>
          </a:prstGeom>
          <a:noFill/>
          <a:ln w="9525">
            <a:noFill/>
            <a:miter lim="800000"/>
            <a:headEnd/>
            <a:tailEnd/>
          </a:ln>
        </p:spPr>
      </p:pic>
      <p:sp>
        <p:nvSpPr>
          <p:cNvPr id="18435" name="Text Box 6"/>
          <p:cNvSpPr txBox="1">
            <a:spLocks noChangeArrowheads="1"/>
          </p:cNvSpPr>
          <p:nvPr/>
        </p:nvSpPr>
        <p:spPr bwMode="auto">
          <a:xfrm>
            <a:off x="914400" y="2590800"/>
            <a:ext cx="3375025" cy="2303463"/>
          </a:xfrm>
          <a:prstGeom prst="rect">
            <a:avLst/>
          </a:prstGeom>
          <a:noFill/>
          <a:ln w="76200" cmpd="tri">
            <a:solidFill>
              <a:schemeClr val="tx1"/>
            </a:solidFill>
            <a:miter lim="800000"/>
            <a:headEnd/>
            <a:tailEnd/>
          </a:ln>
        </p:spPr>
        <p:txBody>
          <a:bodyPr wrap="none">
            <a:spAutoFit/>
          </a:bodyPr>
          <a:lstStyle/>
          <a:p>
            <a:pPr>
              <a:buFontTx/>
              <a:buChar char="•"/>
            </a:pPr>
            <a:r>
              <a:rPr lang="en-US" sz="2800"/>
              <a:t> Medications</a:t>
            </a:r>
          </a:p>
          <a:p>
            <a:pPr>
              <a:buFontTx/>
              <a:buChar char="•"/>
            </a:pPr>
            <a:r>
              <a:rPr lang="en-US" sz="2800"/>
              <a:t> Pain Management</a:t>
            </a:r>
          </a:p>
          <a:p>
            <a:pPr>
              <a:buFontTx/>
              <a:buChar char="•"/>
            </a:pPr>
            <a:r>
              <a:rPr lang="en-US" sz="2800"/>
              <a:t> Injury Prevention</a:t>
            </a:r>
          </a:p>
          <a:p>
            <a:pPr>
              <a:buFontTx/>
              <a:buChar char="•"/>
            </a:pPr>
            <a:r>
              <a:rPr lang="en-US" sz="2800"/>
              <a:t> Special Situations</a:t>
            </a:r>
          </a:p>
          <a:p>
            <a:r>
              <a:rPr lang="en-US" sz="2800"/>
              <a:t>   &amp; Complications</a:t>
            </a:r>
          </a:p>
        </p:txBody>
      </p:sp>
      <p:pic>
        <p:nvPicPr>
          <p:cNvPr id="18436" name="Picture 7" descr="penn_fulllogo_black"/>
          <p:cNvPicPr>
            <a:picLocks noChangeAspect="1" noChangeArrowheads="1"/>
          </p:cNvPicPr>
          <p:nvPr/>
        </p:nvPicPr>
        <p:blipFill>
          <a:blip r:embed="rId3"/>
          <a:srcRect/>
          <a:stretch>
            <a:fillRect/>
          </a:stretch>
        </p:blipFill>
        <p:spPr bwMode="auto">
          <a:xfrm>
            <a:off x="227013" y="6172200"/>
            <a:ext cx="1262062" cy="41116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457200" y="-36513"/>
            <a:ext cx="8229600" cy="1143001"/>
          </a:xfrm>
        </p:spPr>
        <p:txBody>
          <a:bodyPr/>
          <a:lstStyle/>
          <a:p>
            <a:pPr eaLnBrk="1" hangingPunct="1"/>
            <a:r>
              <a:rPr lang="en-US" sz="3600" smtClean="0"/>
              <a:t>Other Immunizations</a:t>
            </a:r>
            <a:r>
              <a:rPr lang="en-US" smtClean="0"/>
              <a:t> </a:t>
            </a:r>
          </a:p>
        </p:txBody>
      </p:sp>
      <p:sp>
        <p:nvSpPr>
          <p:cNvPr id="46082"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1800" smtClean="0"/>
              <a:t>Several vaccines can be given via the </a:t>
            </a:r>
            <a:r>
              <a:rPr lang="en-US" sz="1800" smtClean="0">
                <a:solidFill>
                  <a:srgbClr val="008000"/>
                </a:solidFill>
              </a:rPr>
              <a:t>subcutaneous (SC) route </a:t>
            </a:r>
            <a:r>
              <a:rPr lang="en-US" sz="1800" smtClean="0"/>
              <a:t>and will still be effective:</a:t>
            </a:r>
          </a:p>
          <a:p>
            <a:pPr lvl="1" eaLnBrk="1" hangingPunct="1">
              <a:lnSpc>
                <a:spcPct val="80000"/>
              </a:lnSpc>
            </a:pPr>
            <a:r>
              <a:rPr lang="en-US" sz="1600" smtClean="0">
                <a:solidFill>
                  <a:srgbClr val="008000"/>
                </a:solidFill>
              </a:rPr>
              <a:t>Measles, mumps, rubella (MMR)</a:t>
            </a:r>
          </a:p>
          <a:p>
            <a:pPr lvl="1" eaLnBrk="1" hangingPunct="1">
              <a:lnSpc>
                <a:spcPct val="80000"/>
              </a:lnSpc>
            </a:pPr>
            <a:r>
              <a:rPr lang="en-US" sz="1600" smtClean="0">
                <a:solidFill>
                  <a:srgbClr val="008000"/>
                </a:solidFill>
              </a:rPr>
              <a:t>Meningococcal polysaccharide (MPSV)</a:t>
            </a:r>
          </a:p>
          <a:p>
            <a:pPr lvl="1" eaLnBrk="1" hangingPunct="1">
              <a:lnSpc>
                <a:spcPct val="80000"/>
              </a:lnSpc>
            </a:pPr>
            <a:r>
              <a:rPr lang="en-US" sz="1600" smtClean="0">
                <a:solidFill>
                  <a:srgbClr val="008000"/>
                </a:solidFill>
              </a:rPr>
              <a:t>Pneumococcal polysaccharide (PPV)</a:t>
            </a:r>
          </a:p>
          <a:p>
            <a:pPr lvl="1" eaLnBrk="1" hangingPunct="1">
              <a:lnSpc>
                <a:spcPct val="80000"/>
              </a:lnSpc>
            </a:pPr>
            <a:r>
              <a:rPr lang="en-US" sz="1600" smtClean="0">
                <a:solidFill>
                  <a:srgbClr val="008000"/>
                </a:solidFill>
              </a:rPr>
              <a:t>Polio vaccine, inactivated (IPV)</a:t>
            </a:r>
          </a:p>
          <a:p>
            <a:pPr lvl="1" eaLnBrk="1" hangingPunct="1">
              <a:lnSpc>
                <a:spcPct val="80000"/>
              </a:lnSpc>
            </a:pPr>
            <a:r>
              <a:rPr lang="en-US" sz="1600" smtClean="0">
                <a:solidFill>
                  <a:srgbClr val="008000"/>
                </a:solidFill>
              </a:rPr>
              <a:t>Varicella</a:t>
            </a:r>
          </a:p>
          <a:p>
            <a:pPr lvl="1" eaLnBrk="1" hangingPunct="1">
              <a:lnSpc>
                <a:spcPct val="80000"/>
              </a:lnSpc>
            </a:pPr>
            <a:r>
              <a:rPr lang="en-US" sz="1600" smtClean="0">
                <a:solidFill>
                  <a:srgbClr val="008000"/>
                </a:solidFill>
              </a:rPr>
              <a:t>Measles, mumps, rubella, varicella (MMRV) </a:t>
            </a:r>
          </a:p>
          <a:p>
            <a:pPr eaLnBrk="1" hangingPunct="1">
              <a:lnSpc>
                <a:spcPct val="80000"/>
              </a:lnSpc>
            </a:pPr>
            <a:r>
              <a:rPr lang="en-US" sz="1800" smtClean="0"/>
              <a:t>Some vaccines can be given only by the </a:t>
            </a:r>
            <a:r>
              <a:rPr lang="en-US" sz="1800" smtClean="0">
                <a:solidFill>
                  <a:srgbClr val="FF0000"/>
                </a:solidFill>
              </a:rPr>
              <a:t>IM route</a:t>
            </a:r>
            <a:r>
              <a:rPr lang="en-US" sz="1800" smtClean="0"/>
              <a:t>.  Administration by the SC or intradermal route may cause increased local irritation, induration, skin discoloration, inflammation and granuloma formation.  They are: </a:t>
            </a:r>
            <a:endParaRPr lang="fr-FR" sz="1800" smtClean="0"/>
          </a:p>
          <a:p>
            <a:pPr lvl="1" eaLnBrk="1" hangingPunct="1">
              <a:lnSpc>
                <a:spcPct val="80000"/>
              </a:lnSpc>
            </a:pPr>
            <a:r>
              <a:rPr lang="fr-FR" sz="1600" smtClean="0">
                <a:solidFill>
                  <a:srgbClr val="FF0000"/>
                </a:solidFill>
              </a:rPr>
              <a:t>Diphtheria, tetanus, pertussis (DTaP, DT, Tdap, Td)</a:t>
            </a:r>
            <a:endParaRPr lang="en-US" sz="1600" i="1" smtClean="0">
              <a:solidFill>
                <a:srgbClr val="FF0000"/>
              </a:solidFill>
            </a:endParaRPr>
          </a:p>
          <a:p>
            <a:pPr lvl="1" eaLnBrk="1" hangingPunct="1">
              <a:lnSpc>
                <a:spcPct val="80000"/>
              </a:lnSpc>
            </a:pPr>
            <a:r>
              <a:rPr lang="en-US" sz="1600" i="1" smtClean="0">
                <a:solidFill>
                  <a:srgbClr val="FF0000"/>
                </a:solidFill>
              </a:rPr>
              <a:t>Haemophilus influenzae </a:t>
            </a:r>
            <a:r>
              <a:rPr lang="en-US" sz="1600" smtClean="0">
                <a:solidFill>
                  <a:srgbClr val="FF0000"/>
                </a:solidFill>
              </a:rPr>
              <a:t> type b (Hib)</a:t>
            </a:r>
          </a:p>
          <a:p>
            <a:pPr lvl="1" eaLnBrk="1" hangingPunct="1">
              <a:lnSpc>
                <a:spcPct val="80000"/>
              </a:lnSpc>
            </a:pPr>
            <a:r>
              <a:rPr lang="en-US" sz="1600" smtClean="0">
                <a:solidFill>
                  <a:srgbClr val="FF0000"/>
                </a:solidFill>
              </a:rPr>
              <a:t>Hepatitis A (HepA)</a:t>
            </a:r>
          </a:p>
          <a:p>
            <a:pPr lvl="1" eaLnBrk="1" hangingPunct="1">
              <a:lnSpc>
                <a:spcPct val="80000"/>
              </a:lnSpc>
            </a:pPr>
            <a:r>
              <a:rPr lang="en-US" sz="1600" smtClean="0">
                <a:solidFill>
                  <a:srgbClr val="FF0000"/>
                </a:solidFill>
              </a:rPr>
              <a:t>Hepatitis B (HepB)</a:t>
            </a:r>
          </a:p>
          <a:p>
            <a:pPr lvl="1" eaLnBrk="1" hangingPunct="1">
              <a:lnSpc>
                <a:spcPct val="80000"/>
              </a:lnSpc>
            </a:pPr>
            <a:r>
              <a:rPr lang="en-US" sz="1600" smtClean="0">
                <a:solidFill>
                  <a:srgbClr val="FF0000"/>
                </a:solidFill>
              </a:rPr>
              <a:t>Human papilloma virus (HPV)</a:t>
            </a:r>
          </a:p>
          <a:p>
            <a:pPr lvl="1" eaLnBrk="1" hangingPunct="1">
              <a:lnSpc>
                <a:spcPct val="80000"/>
              </a:lnSpc>
            </a:pPr>
            <a:r>
              <a:rPr lang="en-US" sz="1600" smtClean="0">
                <a:solidFill>
                  <a:srgbClr val="FF0000"/>
                </a:solidFill>
              </a:rPr>
              <a:t>Pneumococcal conjugate (PCV)</a:t>
            </a:r>
          </a:p>
          <a:p>
            <a:pPr eaLnBrk="1" hangingPunct="1">
              <a:lnSpc>
                <a:spcPct val="80000"/>
              </a:lnSpc>
            </a:pPr>
            <a:r>
              <a:rPr lang="en-US" sz="1800" smtClean="0"/>
              <a:t>For most individuals with FOP, the infant series of immunizations will have been completed before the diagnosis of FOP has been made</a:t>
            </a:r>
          </a:p>
          <a:p>
            <a:pPr eaLnBrk="1" hangingPunct="1">
              <a:lnSpc>
                <a:spcPct val="80000"/>
              </a:lnSpc>
            </a:pPr>
            <a:r>
              <a:rPr lang="en-US" sz="1800" smtClean="0"/>
              <a:t>See</a:t>
            </a:r>
            <a:r>
              <a:rPr lang="en-US" sz="1800" smtClean="0">
                <a:hlinkClick r:id="rId2"/>
              </a:rPr>
              <a:t> </a:t>
            </a:r>
            <a:r>
              <a:rPr lang="en-US" sz="1600" smtClean="0">
                <a:hlinkClick r:id="rId2"/>
              </a:rPr>
              <a:t>http://www.cdc.gov/mmwr/preview/mmwrhtml/rr6002a1.htm?s_cid=rr6002a1_e</a:t>
            </a:r>
            <a:r>
              <a:rPr lang="en-US" sz="1600" smtClean="0"/>
              <a:t> for complete list of vaccines and routes of administration</a:t>
            </a:r>
          </a:p>
          <a:p>
            <a:pPr eaLnBrk="1" hangingPunct="1">
              <a:lnSpc>
                <a:spcPct val="80000"/>
              </a:lnSpc>
            </a:pPr>
            <a:endParaRPr lang="en-US" sz="1800" smtClean="0"/>
          </a:p>
          <a:p>
            <a:pPr eaLnBrk="1" hangingPunct="1">
              <a:lnSpc>
                <a:spcPct val="80000"/>
              </a:lnSpc>
            </a:pPr>
            <a:endParaRPr lang="en-US" sz="1800" smtClean="0"/>
          </a:p>
        </p:txBody>
      </p:sp>
      <p:pic>
        <p:nvPicPr>
          <p:cNvPr id="46083" name="Picture 4" descr="penn_fulllogo_black"/>
          <p:cNvPicPr>
            <a:picLocks noChangeAspect="1" noChangeArrowheads="1"/>
          </p:cNvPicPr>
          <p:nvPr/>
        </p:nvPicPr>
        <p:blipFill>
          <a:blip r:embed="rId3"/>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pPr eaLnBrk="1" hangingPunct="1"/>
            <a:r>
              <a:rPr lang="en-US" sz="3600" smtClean="0"/>
              <a:t>Preventive Oral Healthcare in FOP</a:t>
            </a:r>
          </a:p>
        </p:txBody>
      </p:sp>
      <p:sp>
        <p:nvSpPr>
          <p:cNvPr id="47106" name="Rectangle 3"/>
          <p:cNvSpPr>
            <a:spLocks noGrp="1" noChangeArrowheads="1"/>
          </p:cNvSpPr>
          <p:nvPr>
            <p:ph type="body" idx="1"/>
          </p:nvPr>
        </p:nvSpPr>
        <p:spPr/>
        <p:txBody>
          <a:bodyPr/>
          <a:lstStyle/>
          <a:p>
            <a:pPr eaLnBrk="1" hangingPunct="1">
              <a:lnSpc>
                <a:spcPct val="90000"/>
              </a:lnSpc>
            </a:pPr>
            <a:r>
              <a:rPr lang="en-US" sz="2800" smtClean="0"/>
              <a:t>Individuals with FOP have developmental anomalies of the temporomandibular joints (TMJs) (Connor &amp; Evans, 1982; Renton et al., 1982; Carvalho et al., 2011)</a:t>
            </a:r>
          </a:p>
          <a:p>
            <a:pPr eaLnBrk="1" hangingPunct="1">
              <a:lnSpc>
                <a:spcPct val="90000"/>
              </a:lnSpc>
            </a:pPr>
            <a:r>
              <a:rPr lang="en-US" sz="2800" smtClean="0"/>
              <a:t>Spontaneous or post-traumatic ankylosis of the TMJs is common and leads to severe disability with resultant difficulties in eating and poor oral hygiene</a:t>
            </a:r>
          </a:p>
          <a:p>
            <a:pPr eaLnBrk="1" hangingPunct="1">
              <a:lnSpc>
                <a:spcPct val="90000"/>
              </a:lnSpc>
            </a:pPr>
            <a:r>
              <a:rPr lang="en-US" sz="2800" smtClean="0">
                <a:solidFill>
                  <a:srgbClr val="FF0000"/>
                </a:solidFill>
              </a:rPr>
              <a:t>Great care must be taken not to provoke flare-ups of the TMJ </a:t>
            </a:r>
            <a:r>
              <a:rPr lang="en-US" sz="2800" smtClean="0"/>
              <a:t>(Luchetti et al., 1996) </a:t>
            </a:r>
          </a:p>
        </p:txBody>
      </p:sp>
      <p:pic>
        <p:nvPicPr>
          <p:cNvPr id="4710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eaLnBrk="1" hangingPunct="1"/>
            <a:r>
              <a:rPr lang="en-US" sz="4000" smtClean="0"/>
              <a:t>Preventive Oral Healthcare in FOP</a:t>
            </a:r>
          </a:p>
        </p:txBody>
      </p:sp>
      <p:sp>
        <p:nvSpPr>
          <p:cNvPr id="48130" name="Rectangle 3"/>
          <p:cNvSpPr>
            <a:spLocks noGrp="1" noChangeArrowheads="1"/>
          </p:cNvSpPr>
          <p:nvPr>
            <p:ph type="body" idx="1"/>
          </p:nvPr>
        </p:nvSpPr>
        <p:spPr/>
        <p:txBody>
          <a:bodyPr/>
          <a:lstStyle/>
          <a:p>
            <a:pPr eaLnBrk="1" hangingPunct="1">
              <a:lnSpc>
                <a:spcPct val="80000"/>
              </a:lnSpc>
            </a:pPr>
            <a:r>
              <a:rPr lang="en-US" sz="2400" smtClean="0"/>
              <a:t>Preventive oral and dental health care measures are essential in during childhood years (Young et al., 2007)</a:t>
            </a:r>
          </a:p>
          <a:p>
            <a:pPr lvl="1" eaLnBrk="1" hangingPunct="1">
              <a:lnSpc>
                <a:spcPct val="80000"/>
              </a:lnSpc>
            </a:pPr>
            <a:r>
              <a:rPr lang="en-US" sz="2400" smtClean="0"/>
              <a:t>Ultrasonic tooth brushes with small heads and water piks may also help with dental hygiene</a:t>
            </a:r>
          </a:p>
          <a:p>
            <a:pPr lvl="1" eaLnBrk="1" hangingPunct="1">
              <a:lnSpc>
                <a:spcPct val="80000"/>
              </a:lnSpc>
            </a:pPr>
            <a:r>
              <a:rPr lang="en-US" sz="2400" smtClean="0"/>
              <a:t>Fluoridation of water</a:t>
            </a:r>
          </a:p>
          <a:p>
            <a:pPr lvl="1" eaLnBrk="1" hangingPunct="1">
              <a:lnSpc>
                <a:spcPct val="80000"/>
              </a:lnSpc>
            </a:pPr>
            <a:r>
              <a:rPr lang="en-US" sz="2400" smtClean="0"/>
              <a:t>High dose fluoride toothpaste, fluoride gels and rinses</a:t>
            </a:r>
          </a:p>
          <a:p>
            <a:pPr lvl="1" eaLnBrk="1" hangingPunct="1">
              <a:lnSpc>
                <a:spcPct val="80000"/>
              </a:lnSpc>
            </a:pPr>
            <a:r>
              <a:rPr lang="en-US" sz="2400" smtClean="0"/>
              <a:t>Chlorhexidine rinses are to prevent gingivitis and tooth decay</a:t>
            </a:r>
          </a:p>
          <a:p>
            <a:pPr lvl="1" eaLnBrk="1" hangingPunct="1">
              <a:lnSpc>
                <a:spcPct val="80000"/>
              </a:lnSpc>
            </a:pPr>
            <a:r>
              <a:rPr lang="en-US" sz="2400" smtClean="0"/>
              <a:t>Frequent flossing and brushing are necessary but may be difficult due to limited jaw opening</a:t>
            </a:r>
          </a:p>
          <a:p>
            <a:pPr lvl="1" eaLnBrk="1" hangingPunct="1">
              <a:lnSpc>
                <a:spcPct val="80000"/>
              </a:lnSpc>
              <a:buFontTx/>
              <a:buNone/>
            </a:pPr>
            <a:endParaRPr lang="en-US" sz="1600" smtClean="0"/>
          </a:p>
        </p:txBody>
      </p:sp>
      <p:pic>
        <p:nvPicPr>
          <p:cNvPr id="48131"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sz="4000" smtClean="0"/>
              <a:t>Preventive Oral Healthcare in FOP</a:t>
            </a:r>
          </a:p>
        </p:txBody>
      </p:sp>
      <p:sp>
        <p:nvSpPr>
          <p:cNvPr id="49154" name="Content Placeholder 2"/>
          <p:cNvSpPr>
            <a:spLocks noGrp="1"/>
          </p:cNvSpPr>
          <p:nvPr>
            <p:ph idx="1"/>
          </p:nvPr>
        </p:nvSpPr>
        <p:spPr/>
        <p:txBody>
          <a:bodyPr/>
          <a:lstStyle/>
          <a:p>
            <a:pPr eaLnBrk="1" hangingPunct="1">
              <a:lnSpc>
                <a:spcPct val="80000"/>
              </a:lnSpc>
            </a:pPr>
            <a:r>
              <a:rPr lang="en-US" sz="2400" smtClean="0"/>
              <a:t>FOP patients who still have mouth opening can be treated with normal dental instruments as in unaffected individuals, but prevent overstretching of the TMJs</a:t>
            </a:r>
          </a:p>
          <a:p>
            <a:pPr eaLnBrk="1" hangingPunct="1">
              <a:lnSpc>
                <a:spcPct val="80000"/>
              </a:lnSpc>
            </a:pPr>
            <a:r>
              <a:rPr lang="en-US" sz="2400" smtClean="0"/>
              <a:t>In patients who have ankylosed TMJs, professional instrumentation and special toothbrushes may be helpful, but are often limited to use on the buccal surfaces</a:t>
            </a:r>
          </a:p>
          <a:p>
            <a:pPr lvl="1" eaLnBrk="1" hangingPunct="1">
              <a:lnSpc>
                <a:spcPct val="80000"/>
              </a:lnSpc>
            </a:pPr>
            <a:r>
              <a:rPr lang="en-US" sz="2400" smtClean="0"/>
              <a:t>Antimicrobial and fluoride rinses may be the only method to reach the lingual and palatal surfaces (Nussbaum et al., 2005)</a:t>
            </a:r>
          </a:p>
          <a:p>
            <a:pPr lvl="1" eaLnBrk="1" hangingPunct="1">
              <a:lnSpc>
                <a:spcPct val="80000"/>
              </a:lnSpc>
            </a:pPr>
            <a:r>
              <a:rPr lang="en-US" sz="2400" smtClean="0"/>
              <a:t>Patients with a high risk of dental caries or difficulty in maintaining good oral hygiene may request that their dentist professionally apply fluoride varnish or a bioerodible and fluoride resin</a:t>
            </a:r>
          </a:p>
          <a:p>
            <a:pPr eaLnBrk="1" hangingPunct="1"/>
            <a:endParaRPr lang="en-US"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sz="4000" smtClean="0"/>
              <a:t>Dental Anesthesia in FOP</a:t>
            </a:r>
          </a:p>
        </p:txBody>
      </p:sp>
      <p:sp>
        <p:nvSpPr>
          <p:cNvPr id="50178" name="Rectangle 3"/>
          <p:cNvSpPr>
            <a:spLocks noGrp="1" noChangeArrowheads="1"/>
          </p:cNvSpPr>
          <p:nvPr>
            <p:ph type="body" idx="1"/>
          </p:nvPr>
        </p:nvSpPr>
        <p:spPr/>
        <p:txBody>
          <a:bodyPr/>
          <a:lstStyle/>
          <a:p>
            <a:pPr eaLnBrk="1" hangingPunct="1">
              <a:lnSpc>
                <a:spcPct val="90000"/>
              </a:lnSpc>
            </a:pPr>
            <a:r>
              <a:rPr lang="en-US" sz="2400" smtClean="0"/>
              <a:t>FOP patients have limited options for dental anesthesia</a:t>
            </a:r>
          </a:p>
          <a:p>
            <a:pPr lvl="1" eaLnBrk="1" hangingPunct="1">
              <a:lnSpc>
                <a:spcPct val="90000"/>
              </a:lnSpc>
            </a:pPr>
            <a:r>
              <a:rPr lang="en-US" sz="2000" smtClean="0">
                <a:solidFill>
                  <a:srgbClr val="FF0000"/>
                </a:solidFill>
              </a:rPr>
              <a:t>Mandibular blocks are forbidden </a:t>
            </a:r>
            <a:r>
              <a:rPr lang="en-US" sz="2000" smtClean="0"/>
              <a:t>as they will lead to ossification of the pterygoid muscles and rapid ankylosis of the TMJ (Luchetti et al., 1996)</a:t>
            </a:r>
          </a:p>
          <a:p>
            <a:pPr lvl="1" eaLnBrk="1" hangingPunct="1">
              <a:lnSpc>
                <a:spcPct val="90000"/>
              </a:lnSpc>
            </a:pPr>
            <a:r>
              <a:rPr lang="en-US" sz="2000" smtClean="0"/>
              <a:t>Infiltration anesthesia is difficult in the mandibular posterior molar areas of permanent teeth</a:t>
            </a:r>
          </a:p>
          <a:p>
            <a:pPr lvl="1" eaLnBrk="1" hangingPunct="1">
              <a:lnSpc>
                <a:spcPct val="90000"/>
              </a:lnSpc>
            </a:pPr>
            <a:r>
              <a:rPr lang="en-US" sz="2000" smtClean="0"/>
              <a:t>Successful anesthesia in mandibular primary teeth can be achieved by infiltration through the dental pulp</a:t>
            </a:r>
          </a:p>
          <a:p>
            <a:pPr lvl="1" eaLnBrk="1" hangingPunct="1">
              <a:lnSpc>
                <a:spcPct val="90000"/>
              </a:lnSpc>
            </a:pPr>
            <a:r>
              <a:rPr lang="en-US" sz="2000" smtClean="0"/>
              <a:t>Interligamentary infiltration may be helpful in anterior maxilary extractions, if performed carefully</a:t>
            </a:r>
          </a:p>
          <a:p>
            <a:pPr lvl="1" eaLnBrk="1" hangingPunct="1">
              <a:lnSpc>
                <a:spcPct val="90000"/>
              </a:lnSpc>
            </a:pPr>
            <a:r>
              <a:rPr lang="en-US" sz="2000" smtClean="0"/>
              <a:t>General anesthesia may be needed for dental care in FOP patients (Nussbaum et al., 1996; Nussbaum et al., 2005). </a:t>
            </a:r>
          </a:p>
        </p:txBody>
      </p:sp>
      <p:pic>
        <p:nvPicPr>
          <p:cNvPr id="5017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sz="3600" smtClean="0"/>
              <a:t>General Anesthesia in FOP</a:t>
            </a:r>
            <a:br>
              <a:rPr lang="en-US" sz="3600" smtClean="0"/>
            </a:br>
            <a:endParaRPr lang="en-US" sz="3600" smtClean="0"/>
          </a:p>
        </p:txBody>
      </p:sp>
      <p:sp>
        <p:nvSpPr>
          <p:cNvPr id="51202" name="Rectangle 3"/>
          <p:cNvSpPr>
            <a:spLocks noGrp="1" noChangeArrowheads="1"/>
          </p:cNvSpPr>
          <p:nvPr>
            <p:ph type="body" idx="1"/>
          </p:nvPr>
        </p:nvSpPr>
        <p:spPr/>
        <p:txBody>
          <a:bodyPr/>
          <a:lstStyle/>
          <a:p>
            <a:pPr eaLnBrk="1" hangingPunct="1">
              <a:lnSpc>
                <a:spcPct val="90000"/>
              </a:lnSpc>
            </a:pPr>
            <a:r>
              <a:rPr lang="en-US" sz="2400" smtClean="0"/>
              <a:t>Preparation for a surgical procedure in an FOP patient should follow the same guidelines and recommendations as for all un-affected individuals</a:t>
            </a:r>
          </a:p>
          <a:p>
            <a:pPr eaLnBrk="1" hangingPunct="1">
              <a:lnSpc>
                <a:spcPct val="90000"/>
              </a:lnSpc>
            </a:pPr>
            <a:r>
              <a:rPr lang="en-US" sz="2400" smtClean="0"/>
              <a:t>Procedures should be performed only at facilities equipped with the skills and support systems necessary for a safe outcome</a:t>
            </a:r>
          </a:p>
          <a:p>
            <a:pPr eaLnBrk="1" hangingPunct="1">
              <a:lnSpc>
                <a:spcPct val="90000"/>
              </a:lnSpc>
            </a:pPr>
            <a:r>
              <a:rPr lang="en-US" sz="2400" smtClean="0"/>
              <a:t>For patients with advanced disease, it is recommended that even minor procedures (colonoscopies, dental procedures) be performed at a major medical center under general anesthesia with a secured airway by endotracheal intubation</a:t>
            </a:r>
          </a:p>
        </p:txBody>
      </p:sp>
      <p:pic>
        <p:nvPicPr>
          <p:cNvPr id="5120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sz="3600" smtClean="0"/>
              <a:t>General Anesthesia in FOP</a:t>
            </a:r>
            <a:br>
              <a:rPr lang="en-US" sz="3600" smtClean="0"/>
            </a:br>
            <a:endParaRPr lang="en-US" sz="3600" smtClean="0"/>
          </a:p>
        </p:txBody>
      </p:sp>
      <p:sp>
        <p:nvSpPr>
          <p:cNvPr id="52226" name="Rectangle 3"/>
          <p:cNvSpPr>
            <a:spLocks noGrp="1" noChangeArrowheads="1"/>
          </p:cNvSpPr>
          <p:nvPr>
            <p:ph type="body" idx="1"/>
          </p:nvPr>
        </p:nvSpPr>
        <p:spPr>
          <a:xfrm>
            <a:off x="457200" y="1600200"/>
            <a:ext cx="5334000" cy="4525963"/>
          </a:xfrm>
        </p:spPr>
        <p:txBody>
          <a:bodyPr/>
          <a:lstStyle/>
          <a:p>
            <a:pPr eaLnBrk="1" hangingPunct="1">
              <a:lnSpc>
                <a:spcPct val="80000"/>
              </a:lnSpc>
            </a:pPr>
            <a:r>
              <a:rPr lang="en-US" sz="2000" u="sng" smtClean="0"/>
              <a:t>Patients who can open the mouth:</a:t>
            </a:r>
            <a:r>
              <a:rPr lang="en-US" sz="2000" smtClean="0"/>
              <a:t> It is imperative to </a:t>
            </a:r>
            <a:r>
              <a:rPr lang="en-US" sz="2000" smtClean="0">
                <a:solidFill>
                  <a:srgbClr val="FF0000"/>
                </a:solidFill>
              </a:rPr>
              <a:t>avoid over-stretching the TMJ</a:t>
            </a:r>
            <a:r>
              <a:rPr lang="en-US" sz="2000" smtClean="0"/>
              <a:t> during direct laryngoscopy. Careful positioning of the patient and the head, maintenance of a sniffing position and the use of laryngoscopes with minimal mouth opening is one approach of securing the airway</a:t>
            </a:r>
          </a:p>
          <a:p>
            <a:pPr eaLnBrk="1" hangingPunct="1">
              <a:lnSpc>
                <a:spcPct val="80000"/>
              </a:lnSpc>
            </a:pPr>
            <a:r>
              <a:rPr lang="en-US" sz="2000" u="sng" smtClean="0"/>
              <a:t>Patients who cannot open the mouth</a:t>
            </a:r>
            <a:r>
              <a:rPr lang="en-US" sz="2000" smtClean="0"/>
              <a:t>. In patients who present with fusion of the cervical vertebrae, limited mouth opening, or ankylosis of the TMJ, oral access for endotracheal intubation is not possible.  For these patients, an </a:t>
            </a:r>
            <a:r>
              <a:rPr lang="en-US" sz="2000" smtClean="0">
                <a:solidFill>
                  <a:srgbClr val="FF0000"/>
                </a:solidFill>
              </a:rPr>
              <a:t>awake fiberoptic naso-tracheal intubation </a:t>
            </a:r>
            <a:r>
              <a:rPr lang="en-US" sz="2000" smtClean="0"/>
              <a:t>under light sedation is recommended</a:t>
            </a:r>
          </a:p>
        </p:txBody>
      </p:sp>
      <p:pic>
        <p:nvPicPr>
          <p:cNvPr id="5222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pic>
        <p:nvPicPr>
          <p:cNvPr id="52228" name="Picture 6" descr="Chapter5figure69b_nasotracheal_intubation"/>
          <p:cNvPicPr>
            <a:picLocks noChangeAspect="1" noChangeArrowheads="1"/>
          </p:cNvPicPr>
          <p:nvPr/>
        </p:nvPicPr>
        <p:blipFill>
          <a:blip r:embed="rId3"/>
          <a:srcRect l="9877" b="20000"/>
          <a:stretch>
            <a:fillRect/>
          </a:stretch>
        </p:blipFill>
        <p:spPr bwMode="auto">
          <a:xfrm>
            <a:off x="6400800" y="1752600"/>
            <a:ext cx="2085975" cy="3810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sz="4000" smtClean="0"/>
              <a:t>Current approaches to the symptomatic relief of FOP</a:t>
            </a:r>
          </a:p>
        </p:txBody>
      </p:sp>
      <p:pic>
        <p:nvPicPr>
          <p:cNvPr id="53250" name="Picture 3" descr="bone1"/>
          <p:cNvPicPr>
            <a:picLocks noChangeAspect="1" noChangeArrowheads="1"/>
          </p:cNvPicPr>
          <p:nvPr/>
        </p:nvPicPr>
        <p:blipFill>
          <a:blip r:embed="rId2"/>
          <a:srcRect l="1927" t="1126"/>
          <a:stretch>
            <a:fillRect/>
          </a:stretch>
        </p:blipFill>
        <p:spPr bwMode="auto">
          <a:xfrm>
            <a:off x="5486400" y="1828800"/>
            <a:ext cx="2551113" cy="4405313"/>
          </a:xfrm>
          <a:prstGeom prst="rect">
            <a:avLst/>
          </a:prstGeom>
          <a:noFill/>
          <a:ln w="9525">
            <a:noFill/>
            <a:miter lim="800000"/>
            <a:headEnd/>
            <a:tailEnd/>
          </a:ln>
        </p:spPr>
      </p:pic>
      <p:sp>
        <p:nvSpPr>
          <p:cNvPr id="80900" name="Text Box 4"/>
          <p:cNvSpPr txBox="1">
            <a:spLocks noChangeArrowheads="1"/>
          </p:cNvSpPr>
          <p:nvPr/>
        </p:nvSpPr>
        <p:spPr bwMode="auto">
          <a:xfrm>
            <a:off x="914400" y="2590800"/>
            <a:ext cx="3375025" cy="2303463"/>
          </a:xfrm>
          <a:prstGeom prst="rect">
            <a:avLst/>
          </a:prstGeom>
          <a:noFill/>
          <a:ln w="76200" cmpd="tri">
            <a:solidFill>
              <a:schemeClr val="tx1"/>
            </a:solidFill>
            <a:miter lim="800000"/>
            <a:headEnd/>
            <a:tailEnd/>
          </a:ln>
          <a:effectLst/>
          <a:extLst>
            <a:ext uri="{909E8E84-426E-40DD-AFC4-6F175D3DCCD1}"/>
            <a:ext uri="{AF507438-7753-43E0-B8FC-AC1667EBCBE1}"/>
          </a:extLst>
        </p:spPr>
        <p:txBody>
          <a:bodyPr wrap="none">
            <a:spAutoFit/>
          </a:bodyPr>
          <a:lstStyle/>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Medications</a:t>
            </a:r>
          </a:p>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Pain Management</a:t>
            </a:r>
          </a:p>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Injury Prevention</a:t>
            </a:r>
          </a:p>
          <a:p>
            <a:pPr>
              <a:buFontTx/>
              <a:buChar char="•"/>
              <a:defRPr/>
            </a:pPr>
            <a:r>
              <a:rPr lang="en-US" sz="2800">
                <a:cs typeface="+mn-cs"/>
              </a:rPr>
              <a:t> Special Situations</a:t>
            </a:r>
          </a:p>
          <a:p>
            <a:pPr>
              <a:defRPr/>
            </a:pPr>
            <a:r>
              <a:rPr lang="en-US" sz="2800">
                <a:cs typeface="+mn-cs"/>
              </a:rPr>
              <a:t>   &amp; Complications</a:t>
            </a:r>
          </a:p>
        </p:txBody>
      </p:sp>
      <p:pic>
        <p:nvPicPr>
          <p:cNvPr id="53252" name="Picture 5" descr="penn_fulllogo_black"/>
          <p:cNvPicPr>
            <a:picLocks noChangeAspect="1" noChangeArrowheads="1"/>
          </p:cNvPicPr>
          <p:nvPr/>
        </p:nvPicPr>
        <p:blipFill>
          <a:blip r:embed="rId3"/>
          <a:srcRect/>
          <a:stretch>
            <a:fillRect/>
          </a:stretch>
        </p:blipFill>
        <p:spPr bwMode="auto">
          <a:xfrm>
            <a:off x="227013" y="6172200"/>
            <a:ext cx="1262062" cy="411163"/>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z="3600" smtClean="0"/>
              <a:t>Cardiopulmonary Function in FOP</a:t>
            </a:r>
          </a:p>
        </p:txBody>
      </p:sp>
      <p:sp>
        <p:nvSpPr>
          <p:cNvPr id="54274" name="Rectangle 3"/>
          <p:cNvSpPr>
            <a:spLocks noGrp="1" noChangeArrowheads="1"/>
          </p:cNvSpPr>
          <p:nvPr>
            <p:ph type="body" idx="1"/>
          </p:nvPr>
        </p:nvSpPr>
        <p:spPr/>
        <p:txBody>
          <a:bodyPr/>
          <a:lstStyle/>
          <a:p>
            <a:pPr eaLnBrk="1" hangingPunct="1">
              <a:lnSpc>
                <a:spcPct val="90000"/>
              </a:lnSpc>
            </a:pPr>
            <a:r>
              <a:rPr lang="en-US" sz="2400" smtClean="0"/>
              <a:t>Patients with FOP develop thoracic insufficiency syndrome (TIS) that can lead to life-threatening complications </a:t>
            </a:r>
          </a:p>
          <a:p>
            <a:pPr eaLnBrk="1" hangingPunct="1">
              <a:lnSpc>
                <a:spcPct val="90000"/>
              </a:lnSpc>
            </a:pPr>
            <a:r>
              <a:rPr lang="en-US" sz="2400" smtClean="0"/>
              <a:t>Pneumonia and right-sided heart failure are the major life-threatening hazards that result from TIS</a:t>
            </a:r>
          </a:p>
          <a:p>
            <a:pPr eaLnBrk="1" hangingPunct="1">
              <a:lnSpc>
                <a:spcPct val="90000"/>
              </a:lnSpc>
            </a:pPr>
            <a:r>
              <a:rPr lang="en-US" sz="2400" smtClean="0"/>
              <a:t>Prophylactic measures:</a:t>
            </a:r>
          </a:p>
          <a:p>
            <a:pPr lvl="1" eaLnBrk="1" hangingPunct="1">
              <a:lnSpc>
                <a:spcPct val="90000"/>
              </a:lnSpc>
            </a:pPr>
            <a:r>
              <a:rPr lang="en-US" sz="2000" smtClean="0"/>
              <a:t>Maximize pulmonary function</a:t>
            </a:r>
          </a:p>
          <a:p>
            <a:pPr lvl="1" eaLnBrk="1" hangingPunct="1">
              <a:lnSpc>
                <a:spcPct val="90000"/>
              </a:lnSpc>
            </a:pPr>
            <a:r>
              <a:rPr lang="en-US" sz="2000" smtClean="0"/>
              <a:t>Minimize respiratory compromise</a:t>
            </a:r>
          </a:p>
          <a:p>
            <a:pPr lvl="1" eaLnBrk="1" hangingPunct="1">
              <a:lnSpc>
                <a:spcPct val="90000"/>
              </a:lnSpc>
            </a:pPr>
            <a:r>
              <a:rPr lang="en-US" sz="2000" smtClean="0"/>
              <a:t>Prevent influenza and pneumonia</a:t>
            </a:r>
          </a:p>
          <a:p>
            <a:pPr lvl="1" eaLnBrk="1" hangingPunct="1">
              <a:lnSpc>
                <a:spcPct val="90000"/>
              </a:lnSpc>
            </a:pPr>
            <a:r>
              <a:rPr lang="en-US" sz="2000" smtClean="0"/>
              <a:t>May be helpful in decreasing the morbidity and mortality from TIS in patients with FOP (Kussmaul et al., 1998; Kaplan &amp; Glaser, 2005; Kaplan et al., 2010). </a:t>
            </a:r>
          </a:p>
          <a:p>
            <a:pPr eaLnBrk="1" hangingPunct="1">
              <a:lnSpc>
                <a:spcPct val="90000"/>
              </a:lnSpc>
            </a:pPr>
            <a:endParaRPr lang="en-US" sz="2400" smtClean="0"/>
          </a:p>
        </p:txBody>
      </p:sp>
      <p:pic>
        <p:nvPicPr>
          <p:cNvPr id="54275"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r>
              <a:rPr lang="en-US" sz="4000" smtClean="0"/>
              <a:t>Cardiopulmonary Function in FOP</a:t>
            </a:r>
          </a:p>
        </p:txBody>
      </p:sp>
      <p:sp>
        <p:nvSpPr>
          <p:cNvPr id="55298" name="Rectangle 3"/>
          <p:cNvSpPr>
            <a:spLocks noGrp="1" noChangeArrowheads="1"/>
          </p:cNvSpPr>
          <p:nvPr>
            <p:ph type="body" idx="1"/>
          </p:nvPr>
        </p:nvSpPr>
        <p:spPr>
          <a:xfrm>
            <a:off x="457200" y="1600200"/>
            <a:ext cx="5715000" cy="4525963"/>
          </a:xfrm>
        </p:spPr>
        <p:txBody>
          <a:bodyPr/>
          <a:lstStyle/>
          <a:p>
            <a:pPr eaLnBrk="1" hangingPunct="1">
              <a:lnSpc>
                <a:spcPct val="80000"/>
              </a:lnSpc>
            </a:pPr>
            <a:r>
              <a:rPr lang="en-US" sz="1800" smtClean="0"/>
              <a:t>Inspiratory and expiratory muscle training should be routinely practiced</a:t>
            </a:r>
          </a:p>
          <a:p>
            <a:pPr lvl="1" eaLnBrk="1" hangingPunct="1">
              <a:lnSpc>
                <a:spcPct val="80000"/>
              </a:lnSpc>
            </a:pPr>
            <a:r>
              <a:rPr lang="en-US" sz="1600" smtClean="0"/>
              <a:t>Incentive spirometers to encourage deep breathing</a:t>
            </a:r>
          </a:p>
          <a:p>
            <a:pPr lvl="1" eaLnBrk="1" hangingPunct="1">
              <a:lnSpc>
                <a:spcPct val="80000"/>
              </a:lnSpc>
            </a:pPr>
            <a:r>
              <a:rPr lang="en-US" sz="1600" smtClean="0"/>
              <a:t>Prevention and therapy of intercurrent chest infections</a:t>
            </a:r>
          </a:p>
          <a:p>
            <a:pPr lvl="2" eaLnBrk="1" hangingPunct="1">
              <a:lnSpc>
                <a:spcPct val="80000"/>
              </a:lnSpc>
            </a:pPr>
            <a:r>
              <a:rPr lang="en-US" sz="1400" smtClean="0"/>
              <a:t>Prophylactic pneumococcal pneumonia and influenza vaccinations (given subcutaneously)</a:t>
            </a:r>
          </a:p>
          <a:p>
            <a:pPr lvl="2" eaLnBrk="1" hangingPunct="1">
              <a:lnSpc>
                <a:spcPct val="80000"/>
              </a:lnSpc>
            </a:pPr>
            <a:r>
              <a:rPr lang="en-US" sz="1400" smtClean="0"/>
              <a:t>Chest physiotherapy</a:t>
            </a:r>
          </a:p>
          <a:p>
            <a:pPr lvl="2" eaLnBrk="1" hangingPunct="1">
              <a:lnSpc>
                <a:spcPct val="80000"/>
              </a:lnSpc>
            </a:pPr>
            <a:r>
              <a:rPr lang="en-US" sz="1400" smtClean="0"/>
              <a:t>Prompt antibiotic treatment of early chest infection</a:t>
            </a:r>
          </a:p>
          <a:p>
            <a:pPr lvl="2" eaLnBrk="1" hangingPunct="1">
              <a:lnSpc>
                <a:spcPct val="80000"/>
              </a:lnSpc>
            </a:pPr>
            <a:r>
              <a:rPr lang="en-US" sz="1400" smtClean="0"/>
              <a:t>Avoidance of upper abdominal surgery</a:t>
            </a:r>
          </a:p>
          <a:p>
            <a:pPr lvl="2" eaLnBrk="1" hangingPunct="1">
              <a:lnSpc>
                <a:spcPct val="80000"/>
              </a:lnSpc>
            </a:pPr>
            <a:r>
              <a:rPr lang="en-US" sz="1400" smtClean="0"/>
              <a:t>Sleep studies to assess sleep apnea</a:t>
            </a:r>
          </a:p>
          <a:p>
            <a:pPr lvl="2" eaLnBrk="1" hangingPunct="1">
              <a:lnSpc>
                <a:spcPct val="80000"/>
              </a:lnSpc>
            </a:pPr>
            <a:r>
              <a:rPr lang="en-US" sz="1400" smtClean="0"/>
              <a:t>Positive pressure assisted breathing devices such as BiPAP® (Bi-level positive airway pressure) masks without the use of supplemental oxygen</a:t>
            </a:r>
          </a:p>
          <a:p>
            <a:pPr eaLnBrk="1" hangingPunct="1">
              <a:lnSpc>
                <a:spcPct val="80000"/>
              </a:lnSpc>
            </a:pPr>
            <a:r>
              <a:rPr lang="en-US" sz="1800" smtClean="0"/>
              <a:t>Patients with FOP who have advanced TIS who use unmonitored oxygen have a high risk of sudden death</a:t>
            </a:r>
          </a:p>
          <a:p>
            <a:pPr lvl="1" eaLnBrk="1" hangingPunct="1">
              <a:lnSpc>
                <a:spcPct val="80000"/>
              </a:lnSpc>
            </a:pPr>
            <a:r>
              <a:rPr lang="en-US" sz="1600" smtClean="0"/>
              <a:t>Sudden correction of oxygen tension in the presence of chronic carbon dioxide retention suppresses respiratory drive (Kaplan &amp; Glaser, 2005).</a:t>
            </a:r>
          </a:p>
        </p:txBody>
      </p:sp>
      <p:pic>
        <p:nvPicPr>
          <p:cNvPr id="5529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
        <p:nvSpPr>
          <p:cNvPr id="55300" name="AutoShape 6" descr="photo_14"/>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sv-SE"/>
          </a:p>
        </p:txBody>
      </p:sp>
      <p:pic>
        <p:nvPicPr>
          <p:cNvPr id="55301" name="Picture 8" descr="photo_14"/>
          <p:cNvPicPr>
            <a:picLocks noChangeAspect="1" noChangeArrowheads="1"/>
          </p:cNvPicPr>
          <p:nvPr/>
        </p:nvPicPr>
        <p:blipFill>
          <a:blip r:embed="rId3"/>
          <a:srcRect/>
          <a:stretch>
            <a:fillRect/>
          </a:stretch>
        </p:blipFill>
        <p:spPr bwMode="auto">
          <a:xfrm>
            <a:off x="6019800" y="2057400"/>
            <a:ext cx="2857500" cy="27241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sz="4000" smtClean="0"/>
              <a:t>Current approaches to the symptomatic relief of FOP</a:t>
            </a:r>
          </a:p>
        </p:txBody>
      </p:sp>
      <p:pic>
        <p:nvPicPr>
          <p:cNvPr id="19458" name="Picture 3" descr="bone1"/>
          <p:cNvPicPr>
            <a:picLocks noChangeAspect="1" noChangeArrowheads="1"/>
          </p:cNvPicPr>
          <p:nvPr/>
        </p:nvPicPr>
        <p:blipFill>
          <a:blip r:embed="rId2"/>
          <a:srcRect l="1927" t="1126"/>
          <a:stretch>
            <a:fillRect/>
          </a:stretch>
        </p:blipFill>
        <p:spPr bwMode="auto">
          <a:xfrm>
            <a:off x="5486400" y="1828800"/>
            <a:ext cx="2551113" cy="4405313"/>
          </a:xfrm>
          <a:prstGeom prst="rect">
            <a:avLst/>
          </a:prstGeom>
          <a:noFill/>
          <a:ln w="9525">
            <a:noFill/>
            <a:miter lim="800000"/>
            <a:headEnd/>
            <a:tailEnd/>
          </a:ln>
        </p:spPr>
      </p:pic>
      <p:sp>
        <p:nvSpPr>
          <p:cNvPr id="77828" name="Text Box 4"/>
          <p:cNvSpPr txBox="1">
            <a:spLocks noChangeArrowheads="1"/>
          </p:cNvSpPr>
          <p:nvPr/>
        </p:nvSpPr>
        <p:spPr bwMode="auto">
          <a:xfrm>
            <a:off x="914400" y="2590800"/>
            <a:ext cx="3375025" cy="2303463"/>
          </a:xfrm>
          <a:prstGeom prst="rect">
            <a:avLst/>
          </a:prstGeom>
          <a:noFill/>
          <a:ln w="76200" cmpd="tri">
            <a:solidFill>
              <a:schemeClr val="tx1"/>
            </a:solidFill>
            <a:miter lim="800000"/>
            <a:headEnd/>
            <a:tailEnd/>
          </a:ln>
          <a:effectLst/>
          <a:extLst>
            <a:ext uri="{909E8E84-426E-40DD-AFC4-6F175D3DCCD1}"/>
            <a:ext uri="{AF507438-7753-43E0-B8FC-AC1667EBCBE1}"/>
          </a:extLst>
        </p:spPr>
        <p:txBody>
          <a:bodyPr wrap="none">
            <a:spAutoFit/>
          </a:bodyPr>
          <a:lstStyle/>
          <a:p>
            <a:pPr>
              <a:buFontTx/>
              <a:buChar char="•"/>
              <a:defRPr/>
            </a:pPr>
            <a:r>
              <a:rPr lang="en-US" sz="2800">
                <a:cs typeface="+mn-cs"/>
              </a:rPr>
              <a:t> Medications</a:t>
            </a:r>
            <a:endPar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endParaRPr>
          </a:p>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Pain Management</a:t>
            </a:r>
          </a:p>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Injury Prevention</a:t>
            </a:r>
          </a:p>
          <a:p>
            <a:pPr>
              <a:buFontTx/>
              <a:buChar cha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Special Situations</a:t>
            </a:r>
          </a:p>
          <a:p>
            <a:pPr>
              <a:defRPr/>
            </a:pPr>
            <a:r>
              <a:rPr lang="en-US"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mn-cs"/>
              </a:rPr>
              <a:t>   &amp; Complications</a:t>
            </a:r>
          </a:p>
        </p:txBody>
      </p:sp>
      <p:pic>
        <p:nvPicPr>
          <p:cNvPr id="19460" name="Picture 5" descr="penn_fulllogo_black"/>
          <p:cNvPicPr>
            <a:picLocks noChangeAspect="1" noChangeArrowheads="1"/>
          </p:cNvPicPr>
          <p:nvPr/>
        </p:nvPicPr>
        <p:blipFill>
          <a:blip r:embed="rId3"/>
          <a:srcRect/>
          <a:stretch>
            <a:fillRect/>
          </a:stretch>
        </p:blipFill>
        <p:spPr bwMode="auto">
          <a:xfrm>
            <a:off x="227013" y="6172200"/>
            <a:ext cx="1262062" cy="411163"/>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sz="4000" smtClean="0"/>
              <a:t>Cardiopulmonary Function in FOP</a:t>
            </a:r>
          </a:p>
        </p:txBody>
      </p:sp>
      <p:sp>
        <p:nvSpPr>
          <p:cNvPr id="56322" name="Rectangle 3"/>
          <p:cNvSpPr>
            <a:spLocks noGrp="1" noChangeArrowheads="1"/>
          </p:cNvSpPr>
          <p:nvPr>
            <p:ph type="body" idx="1"/>
          </p:nvPr>
        </p:nvSpPr>
        <p:spPr/>
        <p:txBody>
          <a:bodyPr/>
          <a:lstStyle/>
          <a:p>
            <a:pPr eaLnBrk="1" hangingPunct="1"/>
            <a:r>
              <a:rPr lang="en-US" smtClean="0"/>
              <a:t>Evaluation by a pulmonologist by the end of the first decade of life</a:t>
            </a:r>
          </a:p>
          <a:p>
            <a:pPr lvl="1" eaLnBrk="1" hangingPunct="1"/>
            <a:r>
              <a:rPr lang="en-US" smtClean="0"/>
              <a:t>Baseline pulmonary function tests </a:t>
            </a:r>
          </a:p>
          <a:p>
            <a:pPr lvl="1" eaLnBrk="1" hangingPunct="1"/>
            <a:r>
              <a:rPr lang="en-US" smtClean="0"/>
              <a:t>Baseline echocardiograms</a:t>
            </a:r>
          </a:p>
          <a:p>
            <a:pPr eaLnBrk="1" hangingPunct="1"/>
            <a:r>
              <a:rPr lang="en-US" smtClean="0"/>
              <a:t>Results of these tests may further help guide preventative care for the cardiopulmonary system</a:t>
            </a:r>
          </a:p>
          <a:p>
            <a:pPr eaLnBrk="1" hangingPunct="1"/>
            <a:endParaRPr lang="en-US" smtClean="0"/>
          </a:p>
        </p:txBody>
      </p:sp>
      <p:pic>
        <p:nvPicPr>
          <p:cNvPr id="5632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pPr eaLnBrk="1" hangingPunct="1"/>
            <a:r>
              <a:rPr lang="en-US" sz="4000" smtClean="0"/>
              <a:t>Cardiopulmonary Function in FOP</a:t>
            </a:r>
          </a:p>
        </p:txBody>
      </p:sp>
      <p:sp>
        <p:nvSpPr>
          <p:cNvPr id="57346" name="Rectangle 3"/>
          <p:cNvSpPr>
            <a:spLocks noGrp="1" noChangeArrowheads="1"/>
          </p:cNvSpPr>
          <p:nvPr>
            <p:ph type="body" idx="1"/>
          </p:nvPr>
        </p:nvSpPr>
        <p:spPr/>
        <p:txBody>
          <a:bodyPr/>
          <a:lstStyle/>
          <a:p>
            <a:pPr eaLnBrk="1" hangingPunct="1"/>
            <a:r>
              <a:rPr lang="en-US" smtClean="0"/>
              <a:t>Activities to promote pulmonary function:</a:t>
            </a:r>
          </a:p>
          <a:p>
            <a:pPr lvl="1" eaLnBrk="1" hangingPunct="1"/>
            <a:r>
              <a:rPr lang="en-US" smtClean="0"/>
              <a:t>deep breathing</a:t>
            </a:r>
          </a:p>
          <a:p>
            <a:pPr lvl="1" eaLnBrk="1" hangingPunct="1"/>
            <a:r>
              <a:rPr lang="en-US" smtClean="0"/>
              <a:t>swimming/hydrotherapy</a:t>
            </a:r>
          </a:p>
          <a:p>
            <a:pPr lvl="1" eaLnBrk="1" hangingPunct="1"/>
            <a:r>
              <a:rPr lang="en-US" smtClean="0"/>
              <a:t>singing</a:t>
            </a:r>
          </a:p>
        </p:txBody>
      </p:sp>
      <p:pic>
        <p:nvPicPr>
          <p:cNvPr id="5734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pic>
        <p:nvPicPr>
          <p:cNvPr id="57348" name="Picture 8" descr="swimming%2520pic"/>
          <p:cNvPicPr>
            <a:picLocks noChangeAspect="1" noChangeArrowheads="1"/>
          </p:cNvPicPr>
          <p:nvPr/>
        </p:nvPicPr>
        <p:blipFill>
          <a:blip r:embed="rId3"/>
          <a:srcRect/>
          <a:stretch>
            <a:fillRect/>
          </a:stretch>
        </p:blipFill>
        <p:spPr bwMode="auto">
          <a:xfrm>
            <a:off x="3505200" y="4343400"/>
            <a:ext cx="2138363" cy="1506538"/>
          </a:xfrm>
          <a:prstGeom prst="rect">
            <a:avLst/>
          </a:prstGeom>
          <a:noFill/>
          <a:ln w="9525">
            <a:noFill/>
            <a:miter lim="800000"/>
            <a:headEnd/>
            <a:tailEnd/>
          </a:ln>
        </p:spPr>
      </p:pic>
      <p:pic>
        <p:nvPicPr>
          <p:cNvPr id="57349" name="Picture 10" descr="singing"/>
          <p:cNvPicPr>
            <a:picLocks noChangeAspect="1" noChangeArrowheads="1"/>
          </p:cNvPicPr>
          <p:nvPr/>
        </p:nvPicPr>
        <p:blipFill>
          <a:blip r:embed="rId4"/>
          <a:srcRect/>
          <a:stretch>
            <a:fillRect/>
          </a:stretch>
        </p:blipFill>
        <p:spPr bwMode="auto">
          <a:xfrm>
            <a:off x="7239000" y="4343400"/>
            <a:ext cx="1508125" cy="1508125"/>
          </a:xfrm>
          <a:prstGeom prst="rect">
            <a:avLst/>
          </a:prstGeom>
          <a:noFill/>
          <a:ln w="9525">
            <a:noFill/>
            <a:miter lim="800000"/>
            <a:headEnd/>
            <a:tailEnd/>
          </a:ln>
        </p:spPr>
      </p:pic>
      <p:grpSp>
        <p:nvGrpSpPr>
          <p:cNvPr id="57350" name="Group 4"/>
          <p:cNvGrpSpPr>
            <a:grpSpLocks/>
          </p:cNvGrpSpPr>
          <p:nvPr/>
        </p:nvGrpSpPr>
        <p:grpSpPr bwMode="auto">
          <a:xfrm>
            <a:off x="5649913" y="2438400"/>
            <a:ext cx="1738312" cy="1889125"/>
            <a:chOff x="5650230" y="2438400"/>
            <a:chExt cx="1737360" cy="1889125"/>
          </a:xfrm>
        </p:grpSpPr>
        <p:pic>
          <p:nvPicPr>
            <p:cNvPr id="57351" name="Picture 6" descr="breathing1"/>
            <p:cNvPicPr>
              <a:picLocks noChangeAspect="1" noChangeArrowheads="1"/>
            </p:cNvPicPr>
            <p:nvPr/>
          </p:nvPicPr>
          <p:blipFill>
            <a:blip r:embed="rId5"/>
            <a:srcRect l="19200" r="32832"/>
            <a:stretch>
              <a:fillRect/>
            </a:stretch>
          </p:blipFill>
          <p:spPr bwMode="auto">
            <a:xfrm>
              <a:off x="5718810" y="2438400"/>
              <a:ext cx="1600200" cy="1889125"/>
            </a:xfrm>
            <a:prstGeom prst="rect">
              <a:avLst/>
            </a:prstGeom>
            <a:noFill/>
            <a:ln w="9525">
              <a:noFill/>
              <a:miter lim="800000"/>
              <a:headEnd/>
              <a:tailEnd/>
            </a:ln>
          </p:spPr>
        </p:pic>
        <p:cxnSp>
          <p:nvCxnSpPr>
            <p:cNvPr id="3" name="Straight Connector 2"/>
            <p:cNvCxnSpPr/>
            <p:nvPr/>
          </p:nvCxnSpPr>
          <p:spPr>
            <a:xfrm>
              <a:off x="5650230" y="2438400"/>
              <a:ext cx="173736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smtClean="0"/>
              <a:t>Submandibular flare-up</a:t>
            </a:r>
          </a:p>
        </p:txBody>
      </p:sp>
      <p:sp>
        <p:nvSpPr>
          <p:cNvPr id="58370" name="Rectangle 3"/>
          <p:cNvSpPr>
            <a:spLocks noGrp="1" noChangeArrowheads="1"/>
          </p:cNvSpPr>
          <p:nvPr>
            <p:ph type="body" idx="1"/>
          </p:nvPr>
        </p:nvSpPr>
        <p:spPr/>
        <p:txBody>
          <a:bodyPr/>
          <a:lstStyle/>
          <a:p>
            <a:pPr eaLnBrk="1" hangingPunct="1">
              <a:lnSpc>
                <a:spcPct val="80000"/>
              </a:lnSpc>
              <a:buFontTx/>
              <a:buNone/>
            </a:pPr>
            <a:r>
              <a:rPr lang="en-US" sz="2800" smtClean="0"/>
              <a:t>Medical emergency</a:t>
            </a:r>
          </a:p>
          <a:p>
            <a:pPr lvl="1" eaLnBrk="1" hangingPunct="1">
              <a:lnSpc>
                <a:spcPct val="80000"/>
              </a:lnSpc>
            </a:pPr>
            <a:r>
              <a:rPr lang="en-US" sz="2400" smtClean="0"/>
              <a:t>Early identification</a:t>
            </a:r>
          </a:p>
          <a:p>
            <a:pPr lvl="1" eaLnBrk="1" hangingPunct="1">
              <a:lnSpc>
                <a:spcPct val="80000"/>
              </a:lnSpc>
            </a:pPr>
            <a:r>
              <a:rPr lang="en-US" sz="2400" smtClean="0"/>
              <a:t>Avoidance of lesional manipulation</a:t>
            </a:r>
          </a:p>
          <a:p>
            <a:pPr lvl="1" eaLnBrk="1" hangingPunct="1">
              <a:lnSpc>
                <a:spcPct val="80000"/>
              </a:lnSpc>
            </a:pPr>
            <a:r>
              <a:rPr lang="en-US" sz="2400" smtClean="0"/>
              <a:t>Airway monitoring</a:t>
            </a:r>
          </a:p>
          <a:p>
            <a:pPr lvl="1" eaLnBrk="1" hangingPunct="1">
              <a:lnSpc>
                <a:spcPct val="80000"/>
              </a:lnSpc>
            </a:pPr>
            <a:r>
              <a:rPr lang="en-US" sz="2400" smtClean="0"/>
              <a:t>Aspiration precautions</a:t>
            </a:r>
          </a:p>
          <a:p>
            <a:pPr lvl="1" eaLnBrk="1" hangingPunct="1">
              <a:lnSpc>
                <a:spcPct val="80000"/>
              </a:lnSpc>
            </a:pPr>
            <a:r>
              <a:rPr lang="en-US" sz="2400" smtClean="0"/>
              <a:t>Nutritional support</a:t>
            </a:r>
          </a:p>
          <a:p>
            <a:pPr lvl="1" eaLnBrk="1" hangingPunct="1">
              <a:lnSpc>
                <a:spcPct val="80000"/>
              </a:lnSpc>
            </a:pPr>
            <a:r>
              <a:rPr lang="en-US" sz="2400" smtClean="0"/>
              <a:t>Corticosteroids</a:t>
            </a:r>
          </a:p>
          <a:p>
            <a:pPr lvl="2" eaLnBrk="1" hangingPunct="1">
              <a:lnSpc>
                <a:spcPct val="80000"/>
              </a:lnSpc>
            </a:pPr>
            <a:r>
              <a:rPr lang="en-US" sz="2000" smtClean="0"/>
              <a:t>Longer use with an appropriate taper for the duration of the flare-up or until the acute swelling subsides </a:t>
            </a:r>
          </a:p>
          <a:p>
            <a:pPr lvl="1" eaLnBrk="1" hangingPunct="1">
              <a:lnSpc>
                <a:spcPct val="80000"/>
              </a:lnSpc>
            </a:pPr>
            <a:r>
              <a:rPr lang="en-US" sz="2400" smtClean="0"/>
              <a:t>Following discontinuation of the glucocorticoid, non-steroidal anti-inflammatory medications or a cox-2 inhibitor can be considered for the next 6-8 weeks.</a:t>
            </a:r>
          </a:p>
          <a:p>
            <a:pPr lvl="1" eaLnBrk="1" hangingPunct="1">
              <a:lnSpc>
                <a:spcPct val="80000"/>
              </a:lnSpc>
            </a:pPr>
            <a:endParaRPr lang="en-US" sz="2400" smtClean="0"/>
          </a:p>
        </p:txBody>
      </p:sp>
      <p:pic>
        <p:nvPicPr>
          <p:cNvPr id="58371"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smtClean="0"/>
              <a:t>Submandibular flare-up</a:t>
            </a:r>
          </a:p>
        </p:txBody>
      </p:sp>
      <p:sp>
        <p:nvSpPr>
          <p:cNvPr id="59394" name="Rectangle 3"/>
          <p:cNvSpPr>
            <a:spLocks noGrp="1" noChangeArrowheads="1"/>
          </p:cNvSpPr>
          <p:nvPr>
            <p:ph type="body" idx="1"/>
          </p:nvPr>
        </p:nvSpPr>
        <p:spPr/>
        <p:txBody>
          <a:bodyPr/>
          <a:lstStyle/>
          <a:p>
            <a:pPr eaLnBrk="1" hangingPunct="1"/>
            <a:r>
              <a:rPr lang="en-US" sz="2800" smtClean="0"/>
              <a:t>Dental professionals often misdiagnose FOP patients with submandibular flare-ups as having dental abscesses or odontogenic infection</a:t>
            </a:r>
          </a:p>
          <a:p>
            <a:pPr eaLnBrk="1" hangingPunct="1"/>
            <a:r>
              <a:rPr lang="en-US" sz="2800" smtClean="0"/>
              <a:t>Any manipulation of the soft tissues of the mouth, or the head, or neck will hasten inflammation and worsen the clinical problems of heterotopic bone formation</a:t>
            </a:r>
          </a:p>
        </p:txBody>
      </p:sp>
      <p:pic>
        <p:nvPicPr>
          <p:cNvPr id="59395"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US" smtClean="0"/>
              <a:t>Submandibular flare-up</a:t>
            </a:r>
          </a:p>
        </p:txBody>
      </p:sp>
      <p:sp>
        <p:nvSpPr>
          <p:cNvPr id="60418" name="Rectangle 3"/>
          <p:cNvSpPr>
            <a:spLocks noGrp="1" noChangeArrowheads="1"/>
          </p:cNvSpPr>
          <p:nvPr>
            <p:ph type="body" idx="1"/>
          </p:nvPr>
        </p:nvSpPr>
        <p:spPr/>
        <p:txBody>
          <a:bodyPr/>
          <a:lstStyle/>
          <a:p>
            <a:pPr marL="609600" indent="-609600" eaLnBrk="1" hangingPunct="1">
              <a:lnSpc>
                <a:spcPct val="80000"/>
              </a:lnSpc>
            </a:pPr>
            <a:r>
              <a:rPr lang="en-US" sz="2400" smtClean="0"/>
              <a:t>Patients should sleep with their head elevated if possible to decrease the risk of airway obstruction</a:t>
            </a:r>
          </a:p>
          <a:p>
            <a:pPr marL="609600" indent="-609600" eaLnBrk="1" hangingPunct="1">
              <a:lnSpc>
                <a:spcPct val="80000"/>
              </a:lnSpc>
            </a:pPr>
            <a:r>
              <a:rPr lang="en-US" sz="2400" smtClean="0"/>
              <a:t>They should be hospitalized immediately in the event of pending obstruction of the airway</a:t>
            </a:r>
          </a:p>
          <a:p>
            <a:pPr marL="609600" indent="-609600" eaLnBrk="1" hangingPunct="1">
              <a:lnSpc>
                <a:spcPct val="80000"/>
              </a:lnSpc>
            </a:pPr>
            <a:r>
              <a:rPr lang="en-US" sz="2400" smtClean="0"/>
              <a:t>Food should be pureed or semi-solid</a:t>
            </a:r>
          </a:p>
          <a:p>
            <a:pPr marL="609600" indent="-609600" eaLnBrk="1" hangingPunct="1">
              <a:lnSpc>
                <a:spcPct val="80000"/>
              </a:lnSpc>
            </a:pPr>
            <a:r>
              <a:rPr lang="en-US" sz="2400" smtClean="0"/>
              <a:t>Clear liquids often provoke choking episodes </a:t>
            </a:r>
          </a:p>
          <a:p>
            <a:pPr marL="609600" indent="-609600" eaLnBrk="1" hangingPunct="1">
              <a:lnSpc>
                <a:spcPct val="80000"/>
              </a:lnSpc>
            </a:pPr>
            <a:r>
              <a:rPr lang="en-US" sz="2400" smtClean="0"/>
              <a:t>Patients should be encouraged to eat frequently to minimize weight loss</a:t>
            </a:r>
          </a:p>
          <a:p>
            <a:pPr marL="609600" indent="-609600" eaLnBrk="1" hangingPunct="1">
              <a:lnSpc>
                <a:spcPct val="80000"/>
              </a:lnSpc>
            </a:pPr>
            <a:r>
              <a:rPr lang="en-US" sz="2400" smtClean="0"/>
              <a:t>Additional high calorie food supplements should also be considered</a:t>
            </a:r>
          </a:p>
          <a:p>
            <a:pPr marL="609600" indent="-609600" eaLnBrk="1" hangingPunct="1">
              <a:lnSpc>
                <a:spcPct val="80000"/>
              </a:lnSpc>
            </a:pPr>
            <a:r>
              <a:rPr lang="en-US" sz="2400" smtClean="0"/>
              <a:t>Assiduous precautions should be undertaken to prevent food aspiration</a:t>
            </a:r>
          </a:p>
          <a:p>
            <a:pPr marL="609600" indent="-609600" eaLnBrk="1" hangingPunct="1">
              <a:lnSpc>
                <a:spcPct val="80000"/>
              </a:lnSpc>
            </a:pPr>
            <a:endParaRPr lang="en-US" sz="2400" smtClean="0"/>
          </a:p>
        </p:txBody>
      </p:sp>
      <p:pic>
        <p:nvPicPr>
          <p:cNvPr id="6041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sz="4000" smtClean="0"/>
              <a:t>Limb Swelling in FOP</a:t>
            </a:r>
            <a:r>
              <a:rPr lang="en-US" smtClean="0"/>
              <a:t> </a:t>
            </a:r>
          </a:p>
        </p:txBody>
      </p:sp>
      <p:sp>
        <p:nvSpPr>
          <p:cNvPr id="61442" name="Rectangle 3"/>
          <p:cNvSpPr>
            <a:spLocks noGrp="1" noChangeArrowheads="1"/>
          </p:cNvSpPr>
          <p:nvPr>
            <p:ph type="body" idx="1"/>
          </p:nvPr>
        </p:nvSpPr>
        <p:spPr>
          <a:xfrm>
            <a:off x="457200" y="1600200"/>
            <a:ext cx="4876800" cy="4525963"/>
          </a:xfrm>
        </p:spPr>
        <p:txBody>
          <a:bodyPr/>
          <a:lstStyle/>
          <a:p>
            <a:pPr eaLnBrk="1" hangingPunct="1">
              <a:lnSpc>
                <a:spcPct val="80000"/>
              </a:lnSpc>
            </a:pPr>
            <a:r>
              <a:rPr lang="en-US" sz="1400" smtClean="0"/>
              <a:t>Acute and often severe limb swelling seen with flare-ups of FOP</a:t>
            </a:r>
          </a:p>
          <a:p>
            <a:pPr lvl="1" eaLnBrk="1" hangingPunct="1">
              <a:lnSpc>
                <a:spcPct val="80000"/>
              </a:lnSpc>
            </a:pPr>
            <a:r>
              <a:rPr lang="en-US" sz="1200" smtClean="0"/>
              <a:t>Due to intense inflammation, angiogenesis and capillary leakage</a:t>
            </a:r>
          </a:p>
          <a:p>
            <a:pPr lvl="1" eaLnBrk="1" hangingPunct="1">
              <a:lnSpc>
                <a:spcPct val="80000"/>
              </a:lnSpc>
            </a:pPr>
            <a:r>
              <a:rPr lang="en-US" sz="1200" smtClean="0"/>
              <a:t>May grow to extraordinary and alarming size</a:t>
            </a:r>
          </a:p>
          <a:p>
            <a:pPr lvl="1" eaLnBrk="1" hangingPunct="1">
              <a:lnSpc>
                <a:spcPct val="80000"/>
              </a:lnSpc>
            </a:pPr>
            <a:r>
              <a:rPr lang="en-US" sz="1200" smtClean="0"/>
              <a:t>May lead to extravascular compression of nerves and tissue lymphatics </a:t>
            </a:r>
          </a:p>
          <a:p>
            <a:pPr eaLnBrk="1" hangingPunct="1">
              <a:lnSpc>
                <a:spcPct val="80000"/>
              </a:lnSpc>
            </a:pPr>
            <a:r>
              <a:rPr lang="en-US" sz="1400" smtClean="0"/>
              <a:t>Considerations of a deep vein thrombosis</a:t>
            </a:r>
          </a:p>
          <a:p>
            <a:pPr eaLnBrk="1" hangingPunct="1">
              <a:lnSpc>
                <a:spcPct val="80000"/>
              </a:lnSpc>
            </a:pPr>
            <a:r>
              <a:rPr lang="en-US" sz="1400" smtClean="0"/>
              <a:t>Massive tissue </a:t>
            </a:r>
            <a:r>
              <a:rPr lang="en-US" sz="1400" smtClean="0">
                <a:solidFill>
                  <a:srgbClr val="FF0000"/>
                </a:solidFill>
              </a:rPr>
              <a:t>edema may last for 9-12 weeks </a:t>
            </a:r>
            <a:r>
              <a:rPr lang="en-US" sz="1400" smtClean="0"/>
              <a:t>after the onset of acute swelling</a:t>
            </a:r>
          </a:p>
          <a:p>
            <a:pPr eaLnBrk="1" hangingPunct="1">
              <a:lnSpc>
                <a:spcPct val="80000"/>
              </a:lnSpc>
            </a:pPr>
            <a:r>
              <a:rPr lang="en-US" sz="1400" smtClean="0"/>
              <a:t>As fibrocartilaginous tissue matures into chondroosseous tissue and finally into bone, swelling diminishes</a:t>
            </a:r>
          </a:p>
          <a:p>
            <a:pPr eaLnBrk="1" hangingPunct="1">
              <a:lnSpc>
                <a:spcPct val="80000"/>
              </a:lnSpc>
            </a:pPr>
            <a:r>
              <a:rPr lang="en-US" sz="1400" smtClean="0"/>
              <a:t>During the following six months, </a:t>
            </a:r>
            <a:r>
              <a:rPr lang="en-US" sz="1400" smtClean="0">
                <a:solidFill>
                  <a:srgbClr val="FF0000"/>
                </a:solidFill>
              </a:rPr>
              <a:t>swelling may regress slowly or may persist as chronic limb swelling</a:t>
            </a:r>
          </a:p>
          <a:p>
            <a:pPr eaLnBrk="1" hangingPunct="1">
              <a:lnSpc>
                <a:spcPct val="80000"/>
              </a:lnSpc>
            </a:pPr>
            <a:r>
              <a:rPr lang="en-US" sz="1400" smtClean="0"/>
              <a:t>As skeletal muscle in the lower limbs is replaced by heterotopic bone, the normal pumping action of the muscle is lost, further exacerbating lymphatic stasis and dependent edema</a:t>
            </a:r>
          </a:p>
          <a:p>
            <a:pPr eaLnBrk="1" hangingPunct="1">
              <a:lnSpc>
                <a:spcPct val="80000"/>
              </a:lnSpc>
            </a:pPr>
            <a:r>
              <a:rPr lang="en-US" sz="1400" smtClean="0"/>
              <a:t>Progressive ankylosis of the joints and loss of mobility further increasing venous and lymphatic stasis and dependent edema (Moriatis et al., 1997). </a:t>
            </a:r>
          </a:p>
        </p:txBody>
      </p:sp>
      <p:pic>
        <p:nvPicPr>
          <p:cNvPr id="6144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pic>
        <p:nvPicPr>
          <p:cNvPr id="61444" name="Picture 5" descr="IMG_0994"/>
          <p:cNvPicPr>
            <a:picLocks noChangeAspect="1" noChangeArrowheads="1"/>
          </p:cNvPicPr>
          <p:nvPr/>
        </p:nvPicPr>
        <p:blipFill>
          <a:blip r:embed="rId3"/>
          <a:srcRect l="10999" r="12007"/>
          <a:stretch>
            <a:fillRect/>
          </a:stretch>
        </p:blipFill>
        <p:spPr bwMode="auto">
          <a:xfrm>
            <a:off x="5638800" y="2286000"/>
            <a:ext cx="2667000" cy="259873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z="3600" smtClean="0"/>
              <a:t>Spinal Deformity in FOP</a:t>
            </a:r>
          </a:p>
        </p:txBody>
      </p:sp>
      <p:sp>
        <p:nvSpPr>
          <p:cNvPr id="1028" name="Rectangle 3"/>
          <p:cNvSpPr>
            <a:spLocks noGrp="1" noChangeArrowheads="1"/>
          </p:cNvSpPr>
          <p:nvPr>
            <p:ph type="body" sz="half" idx="1"/>
          </p:nvPr>
        </p:nvSpPr>
        <p:spPr/>
        <p:txBody>
          <a:bodyPr/>
          <a:lstStyle/>
          <a:p>
            <a:pPr eaLnBrk="1" hangingPunct="1">
              <a:lnSpc>
                <a:spcPct val="80000"/>
              </a:lnSpc>
            </a:pPr>
            <a:r>
              <a:rPr lang="en-US" sz="1800" smtClean="0"/>
              <a:t>Rapidly developing scoliosis associated with lesions in the paravertebral soft tissues</a:t>
            </a:r>
          </a:p>
          <a:p>
            <a:pPr lvl="1" eaLnBrk="1" hangingPunct="1">
              <a:lnSpc>
                <a:spcPct val="80000"/>
              </a:lnSpc>
            </a:pPr>
            <a:r>
              <a:rPr lang="en-US" sz="1600" smtClean="0"/>
              <a:t>rapid, permanent loss of mobility and progressive spinal deformity with growth (Shah et al., 1994).  </a:t>
            </a:r>
          </a:p>
          <a:p>
            <a:pPr eaLnBrk="1" hangingPunct="1">
              <a:lnSpc>
                <a:spcPct val="80000"/>
              </a:lnSpc>
            </a:pPr>
            <a:r>
              <a:rPr lang="en-US" sz="1800" smtClean="0"/>
              <a:t>Unilateral osseous bridge along the spine prior to skeletal maturity limits growth on the ipsilateral side of the spine while growth continues uninhibited on the contralateral side</a:t>
            </a:r>
          </a:p>
          <a:p>
            <a:pPr eaLnBrk="1" hangingPunct="1">
              <a:lnSpc>
                <a:spcPct val="80000"/>
              </a:lnSpc>
            </a:pPr>
            <a:r>
              <a:rPr lang="en-US" sz="1800" smtClean="0"/>
              <a:t>If an osseous bridge occurs bilaterally and the two bridges are relatively symmetrical, or if an osseous bridge forms after skeletal maturity, scoliosis will not result</a:t>
            </a:r>
          </a:p>
        </p:txBody>
      </p:sp>
      <p:pic>
        <p:nvPicPr>
          <p:cNvPr id="1029" name="Picture 4" descr="penn_fulllogo_black"/>
          <p:cNvPicPr>
            <a:picLocks noChangeAspect="1" noChangeArrowheads="1"/>
          </p:cNvPicPr>
          <p:nvPr/>
        </p:nvPicPr>
        <p:blipFill>
          <a:blip r:embed="rId3"/>
          <a:srcRect/>
          <a:stretch>
            <a:fillRect/>
          </a:stretch>
        </p:blipFill>
        <p:spPr bwMode="auto">
          <a:xfrm>
            <a:off x="7543800" y="6172200"/>
            <a:ext cx="1262063" cy="411163"/>
          </a:xfrm>
          <a:prstGeom prst="rect">
            <a:avLst/>
          </a:prstGeom>
          <a:noFill/>
          <a:ln w="9525">
            <a:noFill/>
            <a:miter lim="800000"/>
            <a:headEnd/>
            <a:tailEnd/>
          </a:ln>
        </p:spPr>
      </p:pic>
      <p:graphicFrame>
        <p:nvGraphicFramePr>
          <p:cNvPr id="1026" name="Object 5"/>
          <p:cNvGraphicFramePr>
            <a:graphicFrameLocks noChangeAspect="1"/>
          </p:cNvGraphicFramePr>
          <p:nvPr>
            <p:ph sz="half" idx="2"/>
          </p:nvPr>
        </p:nvGraphicFramePr>
        <p:xfrm>
          <a:off x="5434013" y="1600200"/>
          <a:ext cx="2465387" cy="4525963"/>
        </p:xfrm>
        <a:graphic>
          <a:graphicData uri="http://schemas.openxmlformats.org/presentationml/2006/ole">
            <p:oleObj spid="_x0000_s1026" name="Photo Editor Photo" r:id="rId4" imgW="12123810" imgH="22257143" progId="">
              <p:embed/>
            </p:oleObj>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r>
              <a:rPr lang="en-US" sz="3600" smtClean="0"/>
              <a:t>Spinal Deformity in FOP</a:t>
            </a:r>
          </a:p>
        </p:txBody>
      </p:sp>
      <p:sp>
        <p:nvSpPr>
          <p:cNvPr id="64514" name="Rectangle 3"/>
          <p:cNvSpPr>
            <a:spLocks noGrp="1" noChangeArrowheads="1"/>
          </p:cNvSpPr>
          <p:nvPr>
            <p:ph type="body" idx="1"/>
          </p:nvPr>
        </p:nvSpPr>
        <p:spPr/>
        <p:txBody>
          <a:bodyPr/>
          <a:lstStyle/>
          <a:p>
            <a:pPr eaLnBrk="1" hangingPunct="1">
              <a:lnSpc>
                <a:spcPct val="90000"/>
              </a:lnSpc>
            </a:pPr>
            <a:r>
              <a:rPr lang="en-US" sz="2800" smtClean="0"/>
              <a:t>Traditional operative approaches to scoliosis in FOP patients can seriously exacerbate the disease</a:t>
            </a:r>
          </a:p>
          <a:p>
            <a:pPr eaLnBrk="1" hangingPunct="1">
              <a:lnSpc>
                <a:spcPct val="90000"/>
              </a:lnSpc>
            </a:pPr>
            <a:r>
              <a:rPr lang="en-US" sz="2800" smtClean="0"/>
              <a:t>3 patients who had operative correction of the scoliosis continued to have progression of the spinal curve even after a spinal arthrodesis</a:t>
            </a:r>
          </a:p>
          <a:p>
            <a:pPr eaLnBrk="1" hangingPunct="1">
              <a:lnSpc>
                <a:spcPct val="90000"/>
              </a:lnSpc>
            </a:pPr>
            <a:r>
              <a:rPr lang="en-US" sz="2800" smtClean="0"/>
              <a:t>Rapidly evolving chin-on-chest deformities may require more aggressive surgical approach to prevent and/or correct deformities (Moore et al., 2009).</a:t>
            </a:r>
          </a:p>
        </p:txBody>
      </p:sp>
      <p:pic>
        <p:nvPicPr>
          <p:cNvPr id="64515"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en-US" sz="3600" smtClean="0"/>
              <a:t>Kidney Stones &amp; FOP</a:t>
            </a:r>
          </a:p>
        </p:txBody>
      </p:sp>
      <p:sp>
        <p:nvSpPr>
          <p:cNvPr id="65538" name="Rectangle 3"/>
          <p:cNvSpPr>
            <a:spLocks noGrp="1" noChangeArrowheads="1"/>
          </p:cNvSpPr>
          <p:nvPr>
            <p:ph type="body" idx="1"/>
          </p:nvPr>
        </p:nvSpPr>
        <p:spPr/>
        <p:txBody>
          <a:bodyPr/>
          <a:lstStyle/>
          <a:p>
            <a:pPr eaLnBrk="1" hangingPunct="1">
              <a:lnSpc>
                <a:spcPct val="90000"/>
              </a:lnSpc>
            </a:pPr>
            <a:r>
              <a:rPr lang="en-US" sz="2400" smtClean="0"/>
              <a:t>Patients with FOP have approximately a </a:t>
            </a:r>
            <a:r>
              <a:rPr lang="en-US" sz="2400" smtClean="0">
                <a:solidFill>
                  <a:srgbClr val="FF0000"/>
                </a:solidFill>
              </a:rPr>
              <a:t>two-fold higher prevalence of kidney stones</a:t>
            </a:r>
            <a:r>
              <a:rPr lang="en-US" sz="2400" smtClean="0"/>
              <a:t> than the general population</a:t>
            </a:r>
          </a:p>
          <a:p>
            <a:pPr eaLnBrk="1" hangingPunct="1">
              <a:lnSpc>
                <a:spcPct val="90000"/>
              </a:lnSpc>
            </a:pPr>
            <a:r>
              <a:rPr lang="en-US" sz="2400" smtClean="0"/>
              <a:t>Immobilization coupled with increased bone turnover is a significant risk factor</a:t>
            </a:r>
          </a:p>
          <a:p>
            <a:pPr eaLnBrk="1" hangingPunct="1">
              <a:lnSpc>
                <a:spcPct val="90000"/>
              </a:lnSpc>
            </a:pPr>
            <a:r>
              <a:rPr lang="en-US" sz="2400" smtClean="0"/>
              <a:t>A low fiber diet, deficient water intake, and excess animal protein intake increases the risk of developing kidney stones in FOP</a:t>
            </a:r>
          </a:p>
          <a:p>
            <a:pPr eaLnBrk="1" hangingPunct="1">
              <a:lnSpc>
                <a:spcPct val="90000"/>
              </a:lnSpc>
            </a:pPr>
            <a:r>
              <a:rPr lang="en-US" sz="2400" smtClean="0"/>
              <a:t>FOP patients with a history of urinary tract infections are at increased risk for developing kidney stones</a:t>
            </a:r>
          </a:p>
          <a:p>
            <a:pPr eaLnBrk="1" hangingPunct="1">
              <a:lnSpc>
                <a:spcPct val="90000"/>
              </a:lnSpc>
            </a:pPr>
            <a:r>
              <a:rPr lang="en-US" sz="2400" smtClean="0"/>
              <a:t>Extracorporeal shock wave lithotripsy, uteroscopic stone removal, percutaneous nephrolithotomy, and laser lithotripsy have all been used as treatment modalities</a:t>
            </a:r>
          </a:p>
        </p:txBody>
      </p:sp>
      <p:pic>
        <p:nvPicPr>
          <p:cNvPr id="6553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hangingPunct="1"/>
            <a:r>
              <a:rPr lang="en-US" sz="4000" smtClean="0"/>
              <a:t>Pre-clinical drug testing program</a:t>
            </a:r>
          </a:p>
        </p:txBody>
      </p:sp>
      <p:grpSp>
        <p:nvGrpSpPr>
          <p:cNvPr id="66562" name="Group 2"/>
          <p:cNvGrpSpPr>
            <a:grpSpLocks/>
          </p:cNvGrpSpPr>
          <p:nvPr/>
        </p:nvGrpSpPr>
        <p:grpSpPr bwMode="auto">
          <a:xfrm>
            <a:off x="1597025" y="1447800"/>
            <a:ext cx="5954713" cy="4629150"/>
            <a:chOff x="1597269" y="1771664"/>
            <a:chExt cx="5954713" cy="4629136"/>
          </a:xfrm>
        </p:grpSpPr>
        <p:pic>
          <p:nvPicPr>
            <p:cNvPr id="66563" name="Picture 2"/>
            <p:cNvPicPr>
              <a:picLocks noChangeAspect="1" noChangeArrowheads="1"/>
            </p:cNvPicPr>
            <p:nvPr/>
          </p:nvPicPr>
          <p:blipFill>
            <a:blip r:embed="rId2"/>
            <a:srcRect t="31721" b="22137"/>
            <a:stretch>
              <a:fillRect/>
            </a:stretch>
          </p:blipFill>
          <p:spPr bwMode="auto">
            <a:xfrm>
              <a:off x="1597269" y="3657600"/>
              <a:ext cx="5954713" cy="2743200"/>
            </a:xfrm>
            <a:prstGeom prst="rect">
              <a:avLst/>
            </a:prstGeom>
            <a:noFill/>
            <a:ln w="9525">
              <a:noFill/>
              <a:miter lim="800000"/>
              <a:headEnd/>
              <a:tailEnd/>
            </a:ln>
          </p:spPr>
        </p:pic>
        <p:pic>
          <p:nvPicPr>
            <p:cNvPr id="66564" name="Picture 2"/>
            <p:cNvPicPr>
              <a:picLocks noChangeAspect="1" noChangeArrowheads="1"/>
            </p:cNvPicPr>
            <p:nvPr/>
          </p:nvPicPr>
          <p:blipFill>
            <a:blip r:embed="rId2"/>
            <a:srcRect l="18851" r="22237" b="68279"/>
            <a:stretch>
              <a:fillRect/>
            </a:stretch>
          </p:blipFill>
          <p:spPr bwMode="auto">
            <a:xfrm>
              <a:off x="2820560" y="1771664"/>
              <a:ext cx="3508130" cy="1885936"/>
            </a:xfrm>
            <a:prstGeom prst="rect">
              <a:avLst/>
            </a:prstGeom>
            <a:noFill/>
            <a:ln w="9525">
              <a:noFill/>
              <a:miter lim="800000"/>
              <a:headEnd/>
              <a:tailEnd/>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US" smtClean="0"/>
              <a:t>Medications</a:t>
            </a:r>
          </a:p>
        </p:txBody>
      </p:sp>
      <p:sp>
        <p:nvSpPr>
          <p:cNvPr id="20482" name="Rectangle 3"/>
          <p:cNvSpPr>
            <a:spLocks noGrp="1" noChangeArrowheads="1"/>
          </p:cNvSpPr>
          <p:nvPr>
            <p:ph type="body" idx="1"/>
          </p:nvPr>
        </p:nvSpPr>
        <p:spPr/>
        <p:txBody>
          <a:bodyPr/>
          <a:lstStyle/>
          <a:p>
            <a:pPr eaLnBrk="1" hangingPunct="1"/>
            <a:r>
              <a:rPr lang="en-US" sz="2800" b="1" u="sng" smtClean="0"/>
              <a:t>Class I</a:t>
            </a:r>
            <a:r>
              <a:rPr lang="en-US" sz="2800" b="1" smtClean="0"/>
              <a:t>:  </a:t>
            </a:r>
            <a:r>
              <a:rPr lang="en-US" sz="2800" smtClean="0"/>
              <a:t>Medications that have been widely used to control symptoms of the acute flare-up  (swelling and pain), with anecdotal reports of favorable results and minimal side effects</a:t>
            </a:r>
            <a:endParaRPr lang="en-US" sz="2800" i="1" smtClean="0"/>
          </a:p>
          <a:p>
            <a:pPr eaLnBrk="1" hangingPunct="1"/>
            <a:r>
              <a:rPr lang="en-US" sz="2800" i="1" smtClean="0"/>
              <a:t>Examples:  </a:t>
            </a:r>
            <a:r>
              <a:rPr lang="en-US" sz="2800" smtClean="0"/>
              <a:t>Short-term use of high-dose corticosteroids, and use of non-steroidal anti-inflammatory drugs (NSAIDs) including anti-inflammatory and anti-angiogenic cox-2 inhibitors.</a:t>
            </a:r>
          </a:p>
        </p:txBody>
      </p:sp>
      <p:pic>
        <p:nvPicPr>
          <p:cNvPr id="2048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sz="4000" smtClean="0"/>
              <a:t>Pre-clinical drug testing program</a:t>
            </a:r>
          </a:p>
        </p:txBody>
      </p:sp>
      <p:pic>
        <p:nvPicPr>
          <p:cNvPr id="67586" name="Picture 3" descr="http://www.nature.com/nm/journal/v17/n4/pdf/nm.2334.pdf - Windows Internet Explorer"/>
          <p:cNvPicPr>
            <a:picLocks noChangeAspect="1"/>
          </p:cNvPicPr>
          <p:nvPr/>
        </p:nvPicPr>
        <p:blipFill>
          <a:blip r:embed="rId2"/>
          <a:srcRect l="28250" t="8835" r="27943" b="35359"/>
          <a:stretch>
            <a:fillRect/>
          </a:stretch>
        </p:blipFill>
        <p:spPr bwMode="auto">
          <a:xfrm>
            <a:off x="1339850" y="1182688"/>
            <a:ext cx="6464300" cy="449262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r>
              <a:rPr lang="en-US" smtClean="0"/>
              <a:t>Why clinical trials fail</a:t>
            </a:r>
          </a:p>
        </p:txBody>
      </p:sp>
      <p:sp>
        <p:nvSpPr>
          <p:cNvPr id="68610" name="Content Placeholder 2"/>
          <p:cNvSpPr>
            <a:spLocks noGrp="1"/>
          </p:cNvSpPr>
          <p:nvPr>
            <p:ph idx="1"/>
          </p:nvPr>
        </p:nvSpPr>
        <p:spPr/>
        <p:txBody>
          <a:bodyPr/>
          <a:lstStyle/>
          <a:p>
            <a:pPr eaLnBrk="1" hangingPunct="1"/>
            <a:r>
              <a:rPr lang="en-US" smtClean="0"/>
              <a:t>Lack of or incorrect natural history studies</a:t>
            </a:r>
          </a:p>
          <a:p>
            <a:pPr lvl="1" eaLnBrk="1" hangingPunct="1"/>
            <a:r>
              <a:rPr lang="en-US" smtClean="0"/>
              <a:t>Genotypic or phenotypic diversity not represented</a:t>
            </a:r>
          </a:p>
          <a:p>
            <a:pPr lvl="1" eaLnBrk="1" hangingPunct="1"/>
            <a:r>
              <a:rPr lang="en-US" smtClean="0"/>
              <a:t>Inappropriate outcome measures</a:t>
            </a:r>
          </a:p>
          <a:p>
            <a:pPr eaLnBrk="1" hangingPunct="1"/>
            <a:r>
              <a:rPr lang="en-US" smtClean="0"/>
              <a:t>Lack of biomarkers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Group 4"/>
          <p:cNvGrpSpPr>
            <a:grpSpLocks noChangeAspect="1"/>
          </p:cNvGrpSpPr>
          <p:nvPr/>
        </p:nvGrpSpPr>
        <p:grpSpPr bwMode="auto">
          <a:xfrm>
            <a:off x="668338" y="47625"/>
            <a:ext cx="7807325" cy="6762750"/>
            <a:chOff x="1698623" y="-2"/>
            <a:chExt cx="8974477" cy="7772402"/>
          </a:xfrm>
        </p:grpSpPr>
        <p:pic>
          <p:nvPicPr>
            <p:cNvPr id="69634" name="Picture 1" descr="fop-survey.pdf - Adobe Acrobat Pro"/>
            <p:cNvPicPr>
              <a:picLocks noChangeAspect="1"/>
            </p:cNvPicPr>
            <p:nvPr/>
          </p:nvPicPr>
          <p:blipFill>
            <a:blip r:embed="rId2"/>
            <a:srcRect l="17570" t="19743" r="16261" b="14119"/>
            <a:stretch>
              <a:fillRect/>
            </a:stretch>
          </p:blipFill>
          <p:spPr bwMode="auto">
            <a:xfrm>
              <a:off x="1698623" y="-2"/>
              <a:ext cx="8974476" cy="4893478"/>
            </a:xfrm>
            <a:prstGeom prst="rect">
              <a:avLst/>
            </a:prstGeom>
            <a:noFill/>
            <a:ln w="9525">
              <a:noFill/>
              <a:miter lim="800000"/>
              <a:headEnd/>
              <a:tailEnd/>
            </a:ln>
          </p:spPr>
        </p:pic>
        <p:pic>
          <p:nvPicPr>
            <p:cNvPr id="69635" name="Picture 2" descr="fop-survey.pdf - Adobe Acrobat Pro"/>
            <p:cNvPicPr>
              <a:picLocks noChangeAspect="1"/>
            </p:cNvPicPr>
            <p:nvPr/>
          </p:nvPicPr>
          <p:blipFill>
            <a:blip r:embed="rId3"/>
            <a:srcRect l="17570" t="16003" r="16261" b="45087"/>
            <a:stretch>
              <a:fillRect/>
            </a:stretch>
          </p:blipFill>
          <p:spPr bwMode="auto">
            <a:xfrm>
              <a:off x="1698623" y="4893476"/>
              <a:ext cx="8974477" cy="287892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lang="en-US" smtClean="0"/>
              <a:t>Acknowledgements</a:t>
            </a:r>
          </a:p>
        </p:txBody>
      </p:sp>
      <p:sp>
        <p:nvSpPr>
          <p:cNvPr id="70658" name="Rectangle 3"/>
          <p:cNvSpPr>
            <a:spLocks noGrp="1" noChangeArrowheads="1"/>
          </p:cNvSpPr>
          <p:nvPr>
            <p:ph type="body" idx="1"/>
          </p:nvPr>
        </p:nvSpPr>
        <p:spPr/>
        <p:txBody>
          <a:bodyPr/>
          <a:lstStyle/>
          <a:p>
            <a:pPr eaLnBrk="1" hangingPunct="1">
              <a:lnSpc>
                <a:spcPct val="90000"/>
              </a:lnSpc>
            </a:pPr>
            <a:r>
              <a:rPr lang="en-US" sz="2800" smtClean="0"/>
              <a:t>This work was supported in part by:</a:t>
            </a:r>
          </a:p>
          <a:p>
            <a:pPr lvl="1" eaLnBrk="1" hangingPunct="1">
              <a:lnSpc>
                <a:spcPct val="90000"/>
              </a:lnSpc>
            </a:pPr>
            <a:r>
              <a:rPr lang="en-US" sz="2400" smtClean="0"/>
              <a:t>The International FOP Association</a:t>
            </a:r>
          </a:p>
          <a:p>
            <a:pPr lvl="1" eaLnBrk="1" hangingPunct="1">
              <a:lnSpc>
                <a:spcPct val="90000"/>
              </a:lnSpc>
            </a:pPr>
            <a:r>
              <a:rPr lang="en-US" sz="2400" smtClean="0"/>
              <a:t>The Center for Research in FOP and Related Disorders (University of Pennsylvania)</a:t>
            </a:r>
          </a:p>
          <a:p>
            <a:pPr lvl="1" eaLnBrk="1" hangingPunct="1">
              <a:lnSpc>
                <a:spcPct val="90000"/>
              </a:lnSpc>
            </a:pPr>
            <a:r>
              <a:rPr lang="en-US" sz="2400" smtClean="0"/>
              <a:t>The Ian Cali Endowment</a:t>
            </a:r>
          </a:p>
          <a:p>
            <a:pPr lvl="1" eaLnBrk="1" hangingPunct="1">
              <a:lnSpc>
                <a:spcPct val="90000"/>
              </a:lnSpc>
            </a:pPr>
            <a:r>
              <a:rPr lang="en-US" sz="2400" smtClean="0"/>
              <a:t>The Weldon Family Endowment</a:t>
            </a:r>
          </a:p>
          <a:p>
            <a:pPr lvl="1" eaLnBrk="1" hangingPunct="1">
              <a:lnSpc>
                <a:spcPct val="90000"/>
              </a:lnSpc>
            </a:pPr>
            <a:r>
              <a:rPr lang="en-US" sz="2400" smtClean="0"/>
              <a:t>The Isaac &amp; Rose Nassau Professorship of Orthopaedic Molecular Medicine</a:t>
            </a:r>
          </a:p>
          <a:p>
            <a:pPr lvl="1" eaLnBrk="1" hangingPunct="1">
              <a:lnSpc>
                <a:spcPct val="90000"/>
              </a:lnSpc>
            </a:pPr>
            <a:r>
              <a:rPr lang="en-US" sz="2400" smtClean="0"/>
              <a:t>The Rita Allen Foundation</a:t>
            </a:r>
          </a:p>
          <a:p>
            <a:pPr lvl="1" eaLnBrk="1" hangingPunct="1">
              <a:lnSpc>
                <a:spcPct val="90000"/>
              </a:lnSpc>
            </a:pPr>
            <a:r>
              <a:rPr lang="en-US" sz="2400" smtClean="0"/>
              <a:t>The Betty Laue Resource Center</a:t>
            </a:r>
          </a:p>
          <a:p>
            <a:pPr lvl="1" eaLnBrk="1" hangingPunct="1">
              <a:lnSpc>
                <a:spcPct val="90000"/>
              </a:lnSpc>
            </a:pPr>
            <a:r>
              <a:rPr lang="en-US" sz="2400" smtClean="0"/>
              <a:t>Friends and Families of FOP patients worldwide </a:t>
            </a:r>
          </a:p>
        </p:txBody>
      </p:sp>
      <p:pic>
        <p:nvPicPr>
          <p:cNvPr id="7065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r>
              <a:rPr lang="en-US" sz="4000" smtClean="0"/>
              <a:t>Cardiopulmonary Function in FOP</a:t>
            </a:r>
          </a:p>
        </p:txBody>
      </p:sp>
      <p:sp>
        <p:nvSpPr>
          <p:cNvPr id="71682" name="Rectangle 3"/>
          <p:cNvSpPr>
            <a:spLocks noGrp="1" noChangeArrowheads="1"/>
          </p:cNvSpPr>
          <p:nvPr>
            <p:ph type="body" sz="half" idx="1"/>
          </p:nvPr>
        </p:nvSpPr>
        <p:spPr/>
        <p:txBody>
          <a:bodyPr/>
          <a:lstStyle/>
          <a:p>
            <a:pPr eaLnBrk="1" hangingPunct="1">
              <a:lnSpc>
                <a:spcPct val="80000"/>
              </a:lnSpc>
            </a:pPr>
            <a:r>
              <a:rPr lang="en-US" sz="1600" smtClean="0"/>
              <a:t>During hospitalizations or in more advanced disease, individuals with FOP may have more trouble clearing secretions, leading to:</a:t>
            </a:r>
          </a:p>
          <a:p>
            <a:pPr eaLnBrk="1" hangingPunct="1">
              <a:lnSpc>
                <a:spcPct val="80000"/>
              </a:lnSpc>
            </a:pPr>
            <a:r>
              <a:rPr lang="en-US" sz="1600" smtClean="0"/>
              <a:t>Atelectasis</a:t>
            </a:r>
          </a:p>
          <a:p>
            <a:pPr eaLnBrk="1" hangingPunct="1">
              <a:lnSpc>
                <a:spcPct val="80000"/>
              </a:lnSpc>
            </a:pPr>
            <a:r>
              <a:rPr lang="en-US" sz="1600" smtClean="0"/>
              <a:t>Pneumonia</a:t>
            </a:r>
          </a:p>
          <a:p>
            <a:pPr eaLnBrk="1" hangingPunct="1">
              <a:lnSpc>
                <a:spcPct val="80000"/>
              </a:lnSpc>
            </a:pPr>
            <a:r>
              <a:rPr lang="en-US" sz="1600" smtClean="0"/>
              <a:t>Respiratory failure requiring intubation</a:t>
            </a:r>
          </a:p>
        </p:txBody>
      </p:sp>
      <p:sp>
        <p:nvSpPr>
          <p:cNvPr id="71683" name="Rectangle 4"/>
          <p:cNvSpPr>
            <a:spLocks noGrp="1" noChangeArrowheads="1"/>
          </p:cNvSpPr>
          <p:nvPr>
            <p:ph type="body" sz="half" idx="2"/>
          </p:nvPr>
        </p:nvSpPr>
        <p:spPr/>
        <p:txBody>
          <a:bodyPr/>
          <a:lstStyle/>
          <a:p>
            <a:pPr eaLnBrk="1" hangingPunct="1">
              <a:lnSpc>
                <a:spcPct val="80000"/>
              </a:lnSpc>
            </a:pPr>
            <a:r>
              <a:rPr lang="en-US" sz="1600" smtClean="0"/>
              <a:t>Secretion clearance is enhanced by hydration, guaifenesin, bronchodilators and mucolytics, as needed</a:t>
            </a:r>
          </a:p>
          <a:p>
            <a:pPr eaLnBrk="1" hangingPunct="1">
              <a:lnSpc>
                <a:spcPct val="80000"/>
              </a:lnSpc>
            </a:pPr>
            <a:r>
              <a:rPr lang="en-US" sz="1600" smtClean="0"/>
              <a:t>Devices to loosen secretions</a:t>
            </a:r>
          </a:p>
          <a:p>
            <a:pPr lvl="1" eaLnBrk="1" hangingPunct="1">
              <a:lnSpc>
                <a:spcPct val="80000"/>
              </a:lnSpc>
            </a:pPr>
            <a:r>
              <a:rPr lang="en-US" sz="1600" smtClean="0"/>
              <a:t>handheld devices that cause vibration of airway walls during exhalation</a:t>
            </a:r>
          </a:p>
          <a:p>
            <a:pPr lvl="1" eaLnBrk="1" hangingPunct="1">
              <a:lnSpc>
                <a:spcPct val="80000"/>
              </a:lnSpc>
            </a:pPr>
            <a:r>
              <a:rPr lang="en-US" sz="1600" smtClean="0"/>
              <a:t>garments that vibrate the chest wall</a:t>
            </a:r>
          </a:p>
          <a:p>
            <a:pPr lvl="1" eaLnBrk="1" hangingPunct="1">
              <a:lnSpc>
                <a:spcPct val="80000"/>
              </a:lnSpc>
            </a:pPr>
            <a:r>
              <a:rPr lang="en-US" sz="1600" smtClean="0"/>
              <a:t>specialty beds that turn and oscillate</a:t>
            </a:r>
          </a:p>
          <a:p>
            <a:pPr lvl="1" eaLnBrk="1" hangingPunct="1">
              <a:lnSpc>
                <a:spcPct val="80000"/>
              </a:lnSpc>
            </a:pPr>
            <a:r>
              <a:rPr lang="en-US" sz="1600" smtClean="0"/>
              <a:t>patients with a weak cough may unable to expectorate secretions </a:t>
            </a:r>
          </a:p>
          <a:p>
            <a:pPr eaLnBrk="1" hangingPunct="1">
              <a:lnSpc>
                <a:spcPct val="80000"/>
              </a:lnSpc>
            </a:pPr>
            <a:r>
              <a:rPr lang="en-US" sz="1600" smtClean="0"/>
              <a:t>Mechanical insufflation-exsufflation devices</a:t>
            </a:r>
          </a:p>
          <a:p>
            <a:pPr lvl="1" eaLnBrk="1" hangingPunct="1">
              <a:lnSpc>
                <a:spcPct val="80000"/>
              </a:lnSpc>
            </a:pPr>
            <a:r>
              <a:rPr lang="en-US" sz="1600" smtClean="0"/>
              <a:t>non-invasively extract secretions </a:t>
            </a:r>
          </a:p>
          <a:p>
            <a:pPr lvl="1" eaLnBrk="1" hangingPunct="1">
              <a:lnSpc>
                <a:spcPct val="80000"/>
              </a:lnSpc>
            </a:pPr>
            <a:r>
              <a:rPr lang="en-US" sz="1600" smtClean="0"/>
              <a:t>dramatically increase peak cough expiratory flow </a:t>
            </a:r>
          </a:p>
          <a:p>
            <a:pPr eaLnBrk="1" hangingPunct="1">
              <a:lnSpc>
                <a:spcPct val="80000"/>
              </a:lnSpc>
            </a:pPr>
            <a:r>
              <a:rPr lang="en-US" sz="1600" smtClean="0"/>
              <a:t>Method to loosen secretions + in-exsufflation to remove them</a:t>
            </a:r>
            <a:endParaRPr lang="en-US" sz="1400" smtClean="0"/>
          </a:p>
        </p:txBody>
      </p:sp>
      <p:pic>
        <p:nvPicPr>
          <p:cNvPr id="71684" name="Picture 5" descr="penn_fulllogo_black"/>
          <p:cNvPicPr>
            <a:picLocks noChangeAspect="1" noChangeArrowheads="1"/>
          </p:cNvPicPr>
          <p:nvPr/>
        </p:nvPicPr>
        <p:blipFill>
          <a:blip r:embed="rId2"/>
          <a:srcRect/>
          <a:stretch>
            <a:fillRect/>
          </a:stretch>
        </p:blipFill>
        <p:spPr bwMode="auto">
          <a:xfrm>
            <a:off x="227013" y="6172200"/>
            <a:ext cx="1262062" cy="411163"/>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eaLnBrk="1" hangingPunct="1"/>
            <a:r>
              <a:rPr lang="en-US" sz="3600" smtClean="0"/>
              <a:t>Pressure Ulcers in FOP</a:t>
            </a:r>
            <a:r>
              <a:rPr lang="en-US" sz="3600" b="1" smtClean="0"/>
              <a:t> </a:t>
            </a:r>
            <a:r>
              <a:rPr lang="en-US" sz="3600" smtClean="0"/>
              <a:t/>
            </a:r>
            <a:br>
              <a:rPr lang="en-US" sz="3600" smtClean="0"/>
            </a:br>
            <a:endParaRPr lang="en-US" sz="3600" smtClean="0"/>
          </a:p>
        </p:txBody>
      </p:sp>
      <p:sp>
        <p:nvSpPr>
          <p:cNvPr id="72706" name="Rectangle 3"/>
          <p:cNvSpPr>
            <a:spLocks noGrp="1" noChangeArrowheads="1"/>
          </p:cNvSpPr>
          <p:nvPr>
            <p:ph type="body" idx="1"/>
          </p:nvPr>
        </p:nvSpPr>
        <p:spPr/>
        <p:txBody>
          <a:bodyPr/>
          <a:lstStyle/>
          <a:p>
            <a:pPr eaLnBrk="1" hangingPunct="1">
              <a:lnSpc>
                <a:spcPct val="90000"/>
              </a:lnSpc>
            </a:pPr>
            <a:r>
              <a:rPr lang="en-US" sz="2400" smtClean="0"/>
              <a:t>Skin breakdown and pressure sores are common </a:t>
            </a:r>
          </a:p>
          <a:p>
            <a:pPr eaLnBrk="1" hangingPunct="1">
              <a:lnSpc>
                <a:spcPct val="90000"/>
              </a:lnSpc>
            </a:pPr>
            <a:r>
              <a:rPr lang="en-US" sz="2400" smtClean="0"/>
              <a:t>Skin breakdown can occur from increased pressure over normotopic or heterotopic bone</a:t>
            </a:r>
          </a:p>
          <a:p>
            <a:pPr eaLnBrk="1" hangingPunct="1">
              <a:lnSpc>
                <a:spcPct val="90000"/>
              </a:lnSpc>
            </a:pPr>
            <a:r>
              <a:rPr lang="en-US" sz="2400" smtClean="0"/>
              <a:t>Pressure sores can develop suddenly, progress rapidly, and be difficult to treat (Kantanie, 2008)</a:t>
            </a:r>
          </a:p>
          <a:p>
            <a:pPr eaLnBrk="1" hangingPunct="1">
              <a:lnSpc>
                <a:spcPct val="90000"/>
              </a:lnSpc>
            </a:pPr>
            <a:r>
              <a:rPr lang="en-US" sz="2400" smtClean="0"/>
              <a:t>Preventive measures include: </a:t>
            </a:r>
          </a:p>
          <a:p>
            <a:pPr lvl="1" eaLnBrk="1" hangingPunct="1">
              <a:lnSpc>
                <a:spcPct val="90000"/>
              </a:lnSpc>
            </a:pPr>
            <a:r>
              <a:rPr lang="en-US" sz="2000" smtClean="0"/>
              <a:t>Frequent changes in position </a:t>
            </a:r>
          </a:p>
          <a:p>
            <a:pPr lvl="1" eaLnBrk="1" hangingPunct="1">
              <a:lnSpc>
                <a:spcPct val="90000"/>
              </a:lnSpc>
            </a:pPr>
            <a:r>
              <a:rPr lang="en-US" sz="2000" smtClean="0"/>
              <a:t>Use of a pressure-reducing mattress or bed </a:t>
            </a:r>
          </a:p>
          <a:p>
            <a:pPr lvl="1" eaLnBrk="1" hangingPunct="1">
              <a:lnSpc>
                <a:spcPct val="90000"/>
              </a:lnSpc>
            </a:pPr>
            <a:r>
              <a:rPr lang="en-US" sz="2000" smtClean="0"/>
              <a:t>Daily skin inspections</a:t>
            </a:r>
          </a:p>
          <a:p>
            <a:pPr lvl="1" eaLnBrk="1" hangingPunct="1">
              <a:lnSpc>
                <a:spcPct val="90000"/>
              </a:lnSpc>
            </a:pPr>
            <a:r>
              <a:rPr lang="en-US" sz="2000" smtClean="0"/>
              <a:t>Adequate nutrition</a:t>
            </a:r>
          </a:p>
          <a:p>
            <a:pPr eaLnBrk="1" hangingPunct="1">
              <a:lnSpc>
                <a:spcPct val="90000"/>
              </a:lnSpc>
            </a:pPr>
            <a:r>
              <a:rPr lang="en-US" sz="2400" smtClean="0"/>
              <a:t>Treatment proceeds as in individuals without FOP</a:t>
            </a:r>
          </a:p>
          <a:p>
            <a:pPr eaLnBrk="1" hangingPunct="1">
              <a:lnSpc>
                <a:spcPct val="90000"/>
              </a:lnSpc>
            </a:pPr>
            <a:endParaRPr lang="en-US" sz="2400" smtClean="0"/>
          </a:p>
        </p:txBody>
      </p:sp>
      <p:pic>
        <p:nvPicPr>
          <p:cNvPr id="7270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sz="3600" smtClean="0"/>
              <a:t>Hearing Impairment in FOP</a:t>
            </a:r>
          </a:p>
        </p:txBody>
      </p:sp>
      <p:sp>
        <p:nvSpPr>
          <p:cNvPr id="73730" name="Rectangle 3"/>
          <p:cNvSpPr>
            <a:spLocks noGrp="1" noChangeArrowheads="1"/>
          </p:cNvSpPr>
          <p:nvPr>
            <p:ph type="body" idx="1"/>
          </p:nvPr>
        </p:nvSpPr>
        <p:spPr/>
        <p:txBody>
          <a:bodyPr/>
          <a:lstStyle/>
          <a:p>
            <a:pPr eaLnBrk="1" hangingPunct="1"/>
            <a:r>
              <a:rPr lang="en-US" smtClean="0"/>
              <a:t>Children with FOP should generally have audiology evaluations every other year; more often, if necessary</a:t>
            </a:r>
          </a:p>
          <a:p>
            <a:pPr eaLnBrk="1" hangingPunct="1"/>
            <a:r>
              <a:rPr lang="en-US" smtClean="0"/>
              <a:t>Hearing aids are often helpful and can diminish developmental problems due to hearing loss (Levy et al., 1999).</a:t>
            </a:r>
          </a:p>
        </p:txBody>
      </p:sp>
      <p:pic>
        <p:nvPicPr>
          <p:cNvPr id="73731"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sz="4000" smtClean="0"/>
              <a:t>Limb Swelling in FOP</a:t>
            </a:r>
          </a:p>
        </p:txBody>
      </p:sp>
      <p:sp>
        <p:nvSpPr>
          <p:cNvPr id="74754" name="Rectangle 3"/>
          <p:cNvSpPr>
            <a:spLocks noGrp="1" noChangeArrowheads="1"/>
          </p:cNvSpPr>
          <p:nvPr>
            <p:ph type="body" idx="1"/>
          </p:nvPr>
        </p:nvSpPr>
        <p:spPr/>
        <p:txBody>
          <a:bodyPr/>
          <a:lstStyle/>
          <a:p>
            <a:pPr eaLnBrk="1" hangingPunct="1">
              <a:lnSpc>
                <a:spcPct val="80000"/>
              </a:lnSpc>
            </a:pPr>
            <a:r>
              <a:rPr lang="en-US" sz="1800" smtClean="0"/>
              <a:t>Some patients who have advanced FOP involving the lower limbs have venous stasis and/or lymphedema</a:t>
            </a:r>
          </a:p>
          <a:p>
            <a:pPr eaLnBrk="1" hangingPunct="1">
              <a:lnSpc>
                <a:spcPct val="80000"/>
              </a:lnSpc>
            </a:pPr>
            <a:r>
              <a:rPr lang="en-US" sz="1800" smtClean="0"/>
              <a:t>Definitive studies to exclude deep vein thrombosis may be difficult to obtain and interpret due to severe existing deformity and joint ankylosis from previous flare-ups</a:t>
            </a:r>
          </a:p>
          <a:p>
            <a:pPr eaLnBrk="1" hangingPunct="1">
              <a:lnSpc>
                <a:spcPct val="80000"/>
              </a:lnSpc>
            </a:pPr>
            <a:r>
              <a:rPr lang="en-US" sz="1800" smtClean="0"/>
              <a:t>A decision to anticoagulate a patient should not be made without substantial evidence of deep vein thrombosis. </a:t>
            </a:r>
          </a:p>
          <a:p>
            <a:pPr eaLnBrk="1" hangingPunct="1">
              <a:lnSpc>
                <a:spcPct val="80000"/>
              </a:lnSpc>
            </a:pPr>
            <a:r>
              <a:rPr lang="en-US" sz="1800" smtClean="0"/>
              <a:t>Limb swelling is often difficult to treat effectively in patients who have FOP</a:t>
            </a:r>
          </a:p>
          <a:p>
            <a:pPr lvl="1" eaLnBrk="1" hangingPunct="1">
              <a:lnSpc>
                <a:spcPct val="80000"/>
              </a:lnSpc>
            </a:pPr>
            <a:r>
              <a:rPr lang="en-US" sz="1600" smtClean="0"/>
              <a:t>Non-steroidal anti-inflammatory medications and glucocorticoids generally have not been effective</a:t>
            </a:r>
          </a:p>
          <a:p>
            <a:pPr lvl="1" eaLnBrk="1" hangingPunct="1">
              <a:lnSpc>
                <a:spcPct val="80000"/>
              </a:lnSpc>
            </a:pPr>
            <a:r>
              <a:rPr lang="en-US" sz="1600" smtClean="0"/>
              <a:t>Support stockings when tolerated</a:t>
            </a:r>
          </a:p>
          <a:p>
            <a:pPr lvl="1" eaLnBrk="1" hangingPunct="1">
              <a:lnSpc>
                <a:spcPct val="80000"/>
              </a:lnSpc>
            </a:pPr>
            <a:r>
              <a:rPr lang="en-US" sz="1600" smtClean="0"/>
              <a:t>Elevation of the affected limbs is often impossible because of ankylosis of the major joints </a:t>
            </a:r>
          </a:p>
          <a:p>
            <a:pPr eaLnBrk="1" hangingPunct="1">
              <a:lnSpc>
                <a:spcPct val="80000"/>
              </a:lnSpc>
            </a:pPr>
            <a:r>
              <a:rPr lang="en-US" sz="1800" smtClean="0"/>
              <a:t>Pneumatic compression devices has not been evaluated</a:t>
            </a:r>
          </a:p>
          <a:p>
            <a:pPr eaLnBrk="1" hangingPunct="1">
              <a:lnSpc>
                <a:spcPct val="80000"/>
              </a:lnSpc>
            </a:pPr>
            <a:r>
              <a:rPr lang="en-US" sz="1800" smtClean="0"/>
              <a:t>Anecdotal beneficial effects following treatments at lymphedema clinics</a:t>
            </a:r>
          </a:p>
        </p:txBody>
      </p:sp>
      <p:pic>
        <p:nvPicPr>
          <p:cNvPr id="74755"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smtClean="0"/>
              <a:t> </a:t>
            </a:r>
            <a:r>
              <a:rPr lang="en-US" sz="3600" smtClean="0"/>
              <a:t>Pregnancy Issues in FOP</a:t>
            </a:r>
            <a:r>
              <a:rPr lang="en-US" smtClean="0"/>
              <a:t> </a:t>
            </a:r>
          </a:p>
        </p:txBody>
      </p:sp>
      <p:sp>
        <p:nvSpPr>
          <p:cNvPr id="75778" name="Rectangle 3"/>
          <p:cNvSpPr>
            <a:spLocks noGrp="1" noChangeArrowheads="1"/>
          </p:cNvSpPr>
          <p:nvPr>
            <p:ph type="body" idx="1"/>
          </p:nvPr>
        </p:nvSpPr>
        <p:spPr/>
        <p:txBody>
          <a:bodyPr/>
          <a:lstStyle/>
          <a:p>
            <a:pPr eaLnBrk="1" hangingPunct="1">
              <a:lnSpc>
                <a:spcPct val="80000"/>
              </a:lnSpc>
            </a:pPr>
            <a:r>
              <a:rPr lang="en-US" sz="2800" smtClean="0"/>
              <a:t>If a parent has FOP, the chance that the child will have FOP is fifty percent</a:t>
            </a:r>
          </a:p>
          <a:p>
            <a:pPr eaLnBrk="1" hangingPunct="1">
              <a:lnSpc>
                <a:spcPct val="80000"/>
              </a:lnSpc>
            </a:pPr>
            <a:r>
              <a:rPr lang="en-US" sz="2800" smtClean="0"/>
              <a:t>Specific risks to the mother include, but are not limited to:</a:t>
            </a:r>
          </a:p>
          <a:p>
            <a:pPr lvl="1" eaLnBrk="1" hangingPunct="1">
              <a:lnSpc>
                <a:spcPct val="80000"/>
              </a:lnSpc>
            </a:pPr>
            <a:r>
              <a:rPr lang="en-US" sz="2400" smtClean="0"/>
              <a:t>Risk of FOP flare-ups during pregnancy </a:t>
            </a:r>
          </a:p>
          <a:p>
            <a:pPr lvl="1" eaLnBrk="1" hangingPunct="1">
              <a:lnSpc>
                <a:spcPct val="80000"/>
              </a:lnSpc>
            </a:pPr>
            <a:r>
              <a:rPr lang="en-US" sz="2400" smtClean="0"/>
              <a:t>Risk of breathing difficulties during the latter part of pregnancy</a:t>
            </a:r>
            <a:endParaRPr lang="en-US" sz="2400" b="1" smtClean="0"/>
          </a:p>
          <a:p>
            <a:pPr lvl="1" eaLnBrk="1" hangingPunct="1">
              <a:lnSpc>
                <a:spcPct val="80000"/>
              </a:lnSpc>
            </a:pPr>
            <a:r>
              <a:rPr lang="en-US" sz="2400" smtClean="0"/>
              <a:t>Risk of childbirth complications</a:t>
            </a:r>
          </a:p>
          <a:p>
            <a:pPr lvl="2" eaLnBrk="1" hangingPunct="1">
              <a:lnSpc>
                <a:spcPct val="80000"/>
              </a:lnSpc>
            </a:pPr>
            <a:r>
              <a:rPr lang="en-US" sz="2000" smtClean="0"/>
              <a:t>Caesarian section is necessary due to the pelvic deformity, joint fusions, and decreased plasticity of the birth canal that will not safely accommodate a normal vaginal delivery</a:t>
            </a:r>
          </a:p>
          <a:p>
            <a:pPr lvl="1" eaLnBrk="1" hangingPunct="1">
              <a:lnSpc>
                <a:spcPct val="80000"/>
              </a:lnSpc>
            </a:pPr>
            <a:r>
              <a:rPr lang="en-US" sz="2400" smtClean="0"/>
              <a:t>Risk of the general anesthesia for Caesarian delivery </a:t>
            </a:r>
          </a:p>
          <a:p>
            <a:pPr lvl="1" eaLnBrk="1" hangingPunct="1">
              <a:lnSpc>
                <a:spcPct val="80000"/>
              </a:lnSpc>
            </a:pPr>
            <a:r>
              <a:rPr lang="en-US" sz="2400" smtClean="0"/>
              <a:t>Risk of phlebitis and pulmonary embolism </a:t>
            </a:r>
          </a:p>
        </p:txBody>
      </p:sp>
      <p:pic>
        <p:nvPicPr>
          <p:cNvPr id="7577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pPr eaLnBrk="1" hangingPunct="1"/>
            <a:r>
              <a:rPr lang="en-US" sz="3600" smtClean="0"/>
              <a:t>Pregnancy Issues in FOP</a:t>
            </a:r>
          </a:p>
        </p:txBody>
      </p:sp>
      <p:sp>
        <p:nvSpPr>
          <p:cNvPr id="76802" name="Rectangle 3"/>
          <p:cNvSpPr>
            <a:spLocks noGrp="1" noChangeArrowheads="1"/>
          </p:cNvSpPr>
          <p:nvPr>
            <p:ph type="body" idx="1"/>
          </p:nvPr>
        </p:nvSpPr>
        <p:spPr/>
        <p:txBody>
          <a:bodyPr/>
          <a:lstStyle/>
          <a:p>
            <a:pPr eaLnBrk="1" hangingPunct="1">
              <a:lnSpc>
                <a:spcPct val="90000"/>
              </a:lnSpc>
            </a:pPr>
            <a:r>
              <a:rPr lang="en-US" smtClean="0"/>
              <a:t>Specific risks to the child include, but are not limited to:</a:t>
            </a:r>
          </a:p>
          <a:p>
            <a:pPr lvl="1" eaLnBrk="1" hangingPunct="1">
              <a:lnSpc>
                <a:spcPct val="90000"/>
              </a:lnSpc>
            </a:pPr>
            <a:r>
              <a:rPr lang="en-US" smtClean="0"/>
              <a:t>Risk that the child may have FOP</a:t>
            </a:r>
          </a:p>
          <a:p>
            <a:pPr lvl="1" eaLnBrk="1" hangingPunct="1">
              <a:lnSpc>
                <a:spcPct val="90000"/>
              </a:lnSpc>
            </a:pPr>
            <a:r>
              <a:rPr lang="en-US" smtClean="0"/>
              <a:t>Risk of prematurity</a:t>
            </a:r>
          </a:p>
          <a:p>
            <a:pPr lvl="1" eaLnBrk="1" hangingPunct="1">
              <a:lnSpc>
                <a:spcPct val="90000"/>
              </a:lnSpc>
            </a:pPr>
            <a:r>
              <a:rPr lang="en-US" smtClean="0"/>
              <a:t>Risk of severe fetal distress</a:t>
            </a:r>
          </a:p>
          <a:p>
            <a:pPr lvl="1" eaLnBrk="1" hangingPunct="1">
              <a:lnSpc>
                <a:spcPct val="90000"/>
              </a:lnSpc>
            </a:pPr>
            <a:r>
              <a:rPr lang="en-US" smtClean="0"/>
              <a:t>Risk of cerebral palsy</a:t>
            </a:r>
          </a:p>
          <a:p>
            <a:pPr lvl="1" eaLnBrk="1" hangingPunct="1">
              <a:lnSpc>
                <a:spcPct val="90000"/>
              </a:lnSpc>
            </a:pPr>
            <a:r>
              <a:rPr lang="en-US" smtClean="0"/>
              <a:t>Risk of complications from general anesthesia</a:t>
            </a:r>
          </a:p>
          <a:p>
            <a:pPr eaLnBrk="1" hangingPunct="1">
              <a:lnSpc>
                <a:spcPct val="90000"/>
              </a:lnSpc>
            </a:pPr>
            <a:r>
              <a:rPr lang="en-US" smtClean="0"/>
              <a:t>At delivery, there should be a team skilled in resuscitation of high risk infants</a:t>
            </a:r>
          </a:p>
          <a:p>
            <a:pPr eaLnBrk="1" hangingPunct="1">
              <a:lnSpc>
                <a:spcPct val="90000"/>
              </a:lnSpc>
            </a:pPr>
            <a:endParaRPr lang="en-US" smtClean="0"/>
          </a:p>
        </p:txBody>
      </p:sp>
      <p:pic>
        <p:nvPicPr>
          <p:cNvPr id="7680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mtClean="0"/>
              <a:t>Medications</a:t>
            </a:r>
          </a:p>
        </p:txBody>
      </p:sp>
      <p:sp>
        <p:nvSpPr>
          <p:cNvPr id="21506" name="Rectangle 3"/>
          <p:cNvSpPr>
            <a:spLocks noGrp="1" noChangeArrowheads="1"/>
          </p:cNvSpPr>
          <p:nvPr>
            <p:ph type="body" idx="1"/>
          </p:nvPr>
        </p:nvSpPr>
        <p:spPr/>
        <p:txBody>
          <a:bodyPr/>
          <a:lstStyle/>
          <a:p>
            <a:pPr eaLnBrk="1" hangingPunct="1"/>
            <a:r>
              <a:rPr lang="en-US" b="1" u="sng" smtClean="0"/>
              <a:t>Class II:</a:t>
            </a:r>
            <a:r>
              <a:rPr lang="en-US" b="1" smtClean="0"/>
              <a:t>  </a:t>
            </a:r>
            <a:r>
              <a:rPr lang="en-US" smtClean="0"/>
              <a:t>Medications that have theoretical application to FOP, are approved for the treatment of other disorders, and have limited and well-described effects. </a:t>
            </a:r>
          </a:p>
          <a:p>
            <a:pPr eaLnBrk="1" hangingPunct="1"/>
            <a:r>
              <a:rPr lang="en-US" i="1" smtClean="0"/>
              <a:t>Examples</a:t>
            </a:r>
            <a:r>
              <a:rPr lang="en-US" smtClean="0"/>
              <a:t>: Leukotriene inhibitors, mast cell stabilizers, and aminobisphosphonates (Pamidronate; Zoledronate).</a:t>
            </a:r>
          </a:p>
        </p:txBody>
      </p:sp>
      <p:pic>
        <p:nvPicPr>
          <p:cNvPr id="2150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sz="3600" smtClean="0"/>
              <a:t>Fractures in FOP</a:t>
            </a:r>
          </a:p>
        </p:txBody>
      </p:sp>
      <p:sp>
        <p:nvSpPr>
          <p:cNvPr id="77826" name="Rectangle 3"/>
          <p:cNvSpPr>
            <a:spLocks noGrp="1" noChangeArrowheads="1"/>
          </p:cNvSpPr>
          <p:nvPr>
            <p:ph type="body" idx="1"/>
          </p:nvPr>
        </p:nvSpPr>
        <p:spPr/>
        <p:txBody>
          <a:bodyPr/>
          <a:lstStyle/>
          <a:p>
            <a:pPr eaLnBrk="1" hangingPunct="1">
              <a:lnSpc>
                <a:spcPct val="80000"/>
              </a:lnSpc>
            </a:pPr>
            <a:r>
              <a:rPr lang="en-US" sz="2000" smtClean="0"/>
              <a:t>Fractures can occur in both normotopic and heterotopic bone</a:t>
            </a:r>
          </a:p>
          <a:p>
            <a:pPr eaLnBrk="1" hangingPunct="1">
              <a:lnSpc>
                <a:spcPct val="80000"/>
              </a:lnSpc>
            </a:pPr>
            <a:r>
              <a:rPr lang="en-US" sz="2000" smtClean="0"/>
              <a:t>Fractures of heterotopic bone occur commonly and heal rapidly</a:t>
            </a:r>
          </a:p>
          <a:p>
            <a:pPr lvl="1" eaLnBrk="1" hangingPunct="1">
              <a:lnSpc>
                <a:spcPct val="80000"/>
              </a:lnSpc>
            </a:pPr>
            <a:r>
              <a:rPr lang="en-US" sz="1600" smtClean="0"/>
              <a:t>Elevation, rest, splinting, and local application of ice are often helpful</a:t>
            </a:r>
          </a:p>
          <a:p>
            <a:pPr lvl="1" eaLnBrk="1" hangingPunct="1">
              <a:lnSpc>
                <a:spcPct val="80000"/>
              </a:lnSpc>
            </a:pPr>
            <a:r>
              <a:rPr lang="en-US" sz="1600" smtClean="0"/>
              <a:t>May be supplemented by narcotic analgesia, as needed</a:t>
            </a:r>
          </a:p>
          <a:p>
            <a:pPr eaLnBrk="1" hangingPunct="1">
              <a:lnSpc>
                <a:spcPct val="80000"/>
              </a:lnSpc>
            </a:pPr>
            <a:r>
              <a:rPr lang="en-US" sz="2000" smtClean="0"/>
              <a:t>Fractures of normotopic bone need to be carefully evaluated, as in any patient</a:t>
            </a:r>
          </a:p>
          <a:p>
            <a:pPr lvl="1" eaLnBrk="1" hangingPunct="1">
              <a:lnSpc>
                <a:spcPct val="80000"/>
              </a:lnSpc>
            </a:pPr>
            <a:r>
              <a:rPr lang="en-US" sz="1800" smtClean="0"/>
              <a:t>Closed reduction and splinting is sufficient for most fractures</a:t>
            </a:r>
          </a:p>
          <a:p>
            <a:pPr lvl="1" eaLnBrk="1" hangingPunct="1">
              <a:lnSpc>
                <a:spcPct val="80000"/>
              </a:lnSpc>
            </a:pPr>
            <a:r>
              <a:rPr lang="en-US" sz="1800" smtClean="0">
                <a:solidFill>
                  <a:srgbClr val="FF0000"/>
                </a:solidFill>
              </a:rPr>
              <a:t>Open reduction or internal fixation is almost never warranted </a:t>
            </a:r>
            <a:r>
              <a:rPr lang="en-US" sz="1800" smtClean="0"/>
              <a:t>and can lead to rapid onset of heterotopic ossification</a:t>
            </a:r>
          </a:p>
          <a:p>
            <a:pPr lvl="1" eaLnBrk="1" hangingPunct="1">
              <a:lnSpc>
                <a:spcPct val="80000"/>
              </a:lnSpc>
            </a:pPr>
            <a:r>
              <a:rPr lang="en-US" sz="1800" smtClean="0"/>
              <a:t>Healing may be delayed in osteoporotic bone</a:t>
            </a:r>
          </a:p>
          <a:p>
            <a:pPr lvl="1" eaLnBrk="1" hangingPunct="1">
              <a:lnSpc>
                <a:spcPct val="80000"/>
              </a:lnSpc>
            </a:pPr>
            <a:r>
              <a:rPr lang="en-US" sz="1800" smtClean="0"/>
              <a:t>Nonunion has not been reported in FOP (Einhorn &amp; Kaplan, 1994), but unpublished anecdotal reports suggest that glucocorticoids may delay healing of features in the normotopic skeleton of FOP patients.</a:t>
            </a:r>
          </a:p>
        </p:txBody>
      </p:sp>
      <p:pic>
        <p:nvPicPr>
          <p:cNvPr id="7782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a:srcRect/>
          <a:stretch>
            <a:fillRect/>
          </a:stretch>
        </p:blipFill>
        <p:spPr bwMode="auto">
          <a:xfrm>
            <a:off x="914400" y="1828800"/>
            <a:ext cx="7559675" cy="3611563"/>
          </a:xfrm>
          <a:prstGeom prst="rect">
            <a:avLst/>
          </a:prstGeom>
          <a:noFill/>
          <a:ln w="9525">
            <a:noFill/>
            <a:miter lim="800000"/>
            <a:headEnd/>
            <a:tailEnd/>
          </a:ln>
        </p:spPr>
      </p:pic>
      <p:sp>
        <p:nvSpPr>
          <p:cNvPr id="78850" name="Rectangle 3"/>
          <p:cNvSpPr>
            <a:spLocks noGrp="1" noChangeArrowheads="1"/>
          </p:cNvSpPr>
          <p:nvPr>
            <p:ph type="title"/>
          </p:nvPr>
        </p:nvSpPr>
        <p:spPr>
          <a:xfrm>
            <a:off x="457200" y="152400"/>
            <a:ext cx="8229600" cy="1371600"/>
          </a:xfrm>
        </p:spPr>
        <p:txBody>
          <a:bodyPr/>
          <a:lstStyle/>
          <a:p>
            <a:pPr eaLnBrk="1" hangingPunct="1"/>
            <a:r>
              <a:rPr lang="en-US" sz="3600" smtClean="0"/>
              <a:t>Bone Marrow Transplantation</a:t>
            </a:r>
          </a:p>
        </p:txBody>
      </p:sp>
      <p:sp>
        <p:nvSpPr>
          <p:cNvPr id="78851" name="Text Box 6"/>
          <p:cNvSpPr txBox="1">
            <a:spLocks noChangeArrowheads="1"/>
          </p:cNvSpPr>
          <p:nvPr/>
        </p:nvSpPr>
        <p:spPr bwMode="auto">
          <a:xfrm>
            <a:off x="838200" y="6613525"/>
            <a:ext cx="2447925" cy="244475"/>
          </a:xfrm>
          <a:prstGeom prst="rect">
            <a:avLst/>
          </a:prstGeom>
          <a:noFill/>
          <a:ln w="9525">
            <a:noFill/>
            <a:miter lim="800000"/>
            <a:headEnd/>
            <a:tailEnd/>
          </a:ln>
        </p:spPr>
        <p:txBody>
          <a:bodyPr wrap="none">
            <a:spAutoFit/>
          </a:bodyPr>
          <a:lstStyle/>
          <a:p>
            <a:pPr eaLnBrk="0" hangingPunct="0"/>
            <a:r>
              <a:rPr lang="en-US" sz="1000"/>
              <a:t>Kaplan, FS et al. JBJS 89:347-57 (2007)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pPr eaLnBrk="1" hangingPunct="1"/>
            <a:r>
              <a:rPr lang="en-US" sz="3600" smtClean="0"/>
              <a:t>Bone Marrow Transplantation</a:t>
            </a:r>
            <a:r>
              <a:rPr lang="en-US" smtClean="0"/>
              <a:t> </a:t>
            </a:r>
          </a:p>
        </p:txBody>
      </p:sp>
      <p:sp>
        <p:nvSpPr>
          <p:cNvPr id="80898" name="Rectangle 3"/>
          <p:cNvSpPr>
            <a:spLocks noGrp="1" noChangeArrowheads="1"/>
          </p:cNvSpPr>
          <p:nvPr>
            <p:ph type="body" idx="1"/>
          </p:nvPr>
        </p:nvSpPr>
        <p:spPr/>
        <p:txBody>
          <a:bodyPr/>
          <a:lstStyle/>
          <a:p>
            <a:pPr eaLnBrk="1" hangingPunct="1">
              <a:lnSpc>
                <a:spcPct val="80000"/>
              </a:lnSpc>
            </a:pPr>
            <a:r>
              <a:rPr lang="en-US" sz="2400" smtClean="0"/>
              <a:t>Replacement of the FOP patient’s bone marrow with normal donor bone marrow cured his fatal bone marrow condition but was not sufficient to prevent further heterotopic ossification and progression of his FOP</a:t>
            </a:r>
          </a:p>
          <a:p>
            <a:pPr eaLnBrk="1" hangingPunct="1">
              <a:lnSpc>
                <a:spcPct val="80000"/>
              </a:lnSpc>
            </a:pPr>
            <a:r>
              <a:rPr lang="en-US" sz="2400" smtClean="0"/>
              <a:t>However, acute immunoablation and chronic immunosuppression quenched the activity of his FOP </a:t>
            </a:r>
          </a:p>
          <a:p>
            <a:pPr eaLnBrk="1" hangingPunct="1">
              <a:lnSpc>
                <a:spcPct val="80000"/>
              </a:lnSpc>
            </a:pPr>
            <a:r>
              <a:rPr lang="en-US" sz="2400" smtClean="0"/>
              <a:t>Even normal bone marrow-derived cells were capable of stimulating heterotopic ossification in a genetically susceptible individual (Kaplan et al., 2007)</a:t>
            </a:r>
          </a:p>
          <a:p>
            <a:pPr eaLnBrk="1" hangingPunct="1">
              <a:lnSpc>
                <a:spcPct val="80000"/>
              </a:lnSpc>
            </a:pPr>
            <a:r>
              <a:rPr lang="en-US" sz="2400" smtClean="0"/>
              <a:t>General use of potent immunosuppressive medications is not advocated in the routine management of FOP, and would likely be extremely dangerous and possibly life-threatening if it were applied broadly to the FOP community</a:t>
            </a:r>
          </a:p>
        </p:txBody>
      </p:sp>
      <p:pic>
        <p:nvPicPr>
          <p:cNvPr id="8089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pPr eaLnBrk="1" hangingPunct="1"/>
            <a:r>
              <a:rPr lang="en-US" sz="3600" smtClean="0"/>
              <a:t>Rosiglitazone</a:t>
            </a:r>
            <a:r>
              <a:rPr lang="en-US" smtClean="0"/>
              <a:t> </a:t>
            </a:r>
          </a:p>
        </p:txBody>
      </p:sp>
      <p:sp>
        <p:nvSpPr>
          <p:cNvPr id="81922" name="Rectangle 3"/>
          <p:cNvSpPr>
            <a:spLocks noGrp="1" noChangeArrowheads="1"/>
          </p:cNvSpPr>
          <p:nvPr>
            <p:ph type="body" idx="1"/>
          </p:nvPr>
        </p:nvSpPr>
        <p:spPr/>
        <p:txBody>
          <a:bodyPr/>
          <a:lstStyle/>
          <a:p>
            <a:pPr marL="381000" indent="-381000" eaLnBrk="1" hangingPunct="1">
              <a:lnSpc>
                <a:spcPct val="80000"/>
              </a:lnSpc>
            </a:pPr>
            <a:r>
              <a:rPr lang="en-US" sz="2400" smtClean="0"/>
              <a:t>One report claims that rosiglitazone (Avandia), an anti-inflammatory and anti-diabetic agent that alters the fate of marrow stromal cells, “is associated with major clinical improvements in a patient with fibrodysplasia ossificans progressiva (FOP).” (Gatti et al., 2010)</a:t>
            </a:r>
          </a:p>
          <a:p>
            <a:pPr marL="381000" indent="-381000" eaLnBrk="1" hangingPunct="1">
              <a:lnSpc>
                <a:spcPct val="80000"/>
              </a:lnSpc>
            </a:pPr>
            <a:r>
              <a:rPr lang="en-US" sz="2400" smtClean="0"/>
              <a:t>Gatti et al describe a 48 year-old woman with FOP characterized by continuous flares that she was partially controlling with prednisone</a:t>
            </a:r>
          </a:p>
          <a:p>
            <a:pPr marL="381000" indent="-381000" eaLnBrk="1" hangingPunct="1">
              <a:lnSpc>
                <a:spcPct val="80000"/>
              </a:lnSpc>
            </a:pPr>
            <a:r>
              <a:rPr lang="en-US" sz="2400" smtClean="0"/>
              <a:t>She took rosiglitazone (initially 4 mgs, and then 8 mgs daily) for 14 months. No new flares were observed during rosiglitazone therapy, as compared to five episodes observed during the previous year while on 20-25 mgs of prednisone daily</a:t>
            </a:r>
          </a:p>
          <a:p>
            <a:pPr marL="381000" indent="-381000" eaLnBrk="1" hangingPunct="1">
              <a:lnSpc>
                <a:spcPct val="80000"/>
              </a:lnSpc>
              <a:buFontTx/>
              <a:buNone/>
            </a:pPr>
            <a:r>
              <a:rPr lang="en-US" sz="2400" smtClean="0"/>
              <a:t> </a:t>
            </a:r>
          </a:p>
        </p:txBody>
      </p:sp>
      <p:pic>
        <p:nvPicPr>
          <p:cNvPr id="81923"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pPr eaLnBrk="1" hangingPunct="1"/>
            <a:r>
              <a:rPr lang="en-US" sz="3600" smtClean="0"/>
              <a:t>Rosiglitazone</a:t>
            </a:r>
          </a:p>
        </p:txBody>
      </p:sp>
      <p:sp>
        <p:nvSpPr>
          <p:cNvPr id="82946" name="Rectangle 3"/>
          <p:cNvSpPr>
            <a:spLocks noGrp="1" noChangeArrowheads="1"/>
          </p:cNvSpPr>
          <p:nvPr>
            <p:ph type="body" idx="1"/>
          </p:nvPr>
        </p:nvSpPr>
        <p:spPr/>
        <p:txBody>
          <a:bodyPr/>
          <a:lstStyle/>
          <a:p>
            <a:pPr marL="609600" indent="-609600" eaLnBrk="1" hangingPunct="1">
              <a:lnSpc>
                <a:spcPct val="80000"/>
              </a:lnSpc>
            </a:pPr>
            <a:r>
              <a:rPr lang="en-US" sz="2000" smtClean="0"/>
              <a:t>Rosiglitazone appears to have an adverse effect on the skeleton (McDonough et al., 2008; Meier et al., 2008). </a:t>
            </a:r>
          </a:p>
          <a:p>
            <a:pPr marL="609600" indent="-609600" eaLnBrk="1" hangingPunct="1">
              <a:lnSpc>
                <a:spcPct val="80000"/>
              </a:lnSpc>
            </a:pPr>
            <a:r>
              <a:rPr lang="en-US" sz="2000" smtClean="0"/>
              <a:t>Rosiglitazone has adverse cardiovascular side effects including an increased risk of heart attacks and death from all cardiovascular causes (Nissen et al., 2007).</a:t>
            </a:r>
          </a:p>
          <a:p>
            <a:pPr marL="609600" indent="-609600" eaLnBrk="1" hangingPunct="1">
              <a:lnSpc>
                <a:spcPct val="80000"/>
              </a:lnSpc>
            </a:pPr>
            <a:r>
              <a:rPr lang="en-US" sz="2000" smtClean="0"/>
              <a:t>Rosiglitazone causes osteoporosis and decreased skeletal strength that is reminiscent of aged bone (McDonough et al., 2008).   </a:t>
            </a:r>
          </a:p>
          <a:p>
            <a:pPr marL="609600" indent="-609600" eaLnBrk="1" hangingPunct="1">
              <a:lnSpc>
                <a:spcPct val="80000"/>
              </a:lnSpc>
            </a:pPr>
            <a:r>
              <a:rPr lang="en-US" sz="2000" smtClean="0"/>
              <a:t>Pathologic fractures of long bones occur with chronic rosiglitazone use (Meier et al., 2008).</a:t>
            </a:r>
          </a:p>
          <a:p>
            <a:pPr marL="609600" indent="-609600" eaLnBrk="1" hangingPunct="1">
              <a:lnSpc>
                <a:spcPct val="80000"/>
              </a:lnSpc>
            </a:pPr>
            <a:r>
              <a:rPr lang="en-US" sz="2000" smtClean="0"/>
              <a:t>Rosiglitazone is not approved for use in children. </a:t>
            </a:r>
          </a:p>
          <a:p>
            <a:pPr marL="609600" indent="-609600" eaLnBrk="1" hangingPunct="1">
              <a:lnSpc>
                <a:spcPct val="80000"/>
              </a:lnSpc>
            </a:pPr>
            <a:r>
              <a:rPr lang="en-US" sz="2000" smtClean="0"/>
              <a:t>Concerns:</a:t>
            </a:r>
          </a:p>
          <a:p>
            <a:pPr marL="990600" lvl="1" indent="-533400" eaLnBrk="1" hangingPunct="1">
              <a:lnSpc>
                <a:spcPct val="80000"/>
              </a:lnSpc>
            </a:pPr>
            <a:r>
              <a:rPr lang="en-US" sz="1800" smtClean="0"/>
              <a:t>Drug treatment in a single patient, not in multiple patients without controls</a:t>
            </a:r>
          </a:p>
          <a:p>
            <a:pPr marL="990600" lvl="1" indent="-533400" eaLnBrk="1" hangingPunct="1">
              <a:lnSpc>
                <a:spcPct val="80000"/>
              </a:lnSpc>
            </a:pPr>
            <a:r>
              <a:rPr lang="en-US" sz="1800" smtClean="0"/>
              <a:t>Flare-ups of FOP are sporadic and unpredictable, and there is great individual variability in the rate of disease progression </a:t>
            </a:r>
          </a:p>
        </p:txBody>
      </p:sp>
      <p:pic>
        <p:nvPicPr>
          <p:cNvPr id="82947"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r>
              <a:rPr lang="en-US" sz="3600" smtClean="0"/>
              <a:t>Miscellaneous Agents</a:t>
            </a:r>
            <a:r>
              <a:rPr lang="en-US" sz="4000" smtClean="0"/>
              <a:t/>
            </a:r>
            <a:br>
              <a:rPr lang="en-US" sz="4000" smtClean="0"/>
            </a:br>
            <a:endParaRPr lang="en-US" sz="4000" smtClean="0"/>
          </a:p>
        </p:txBody>
      </p:sp>
      <p:sp>
        <p:nvSpPr>
          <p:cNvPr id="31747" name="Rectangle 3"/>
          <p:cNvSpPr>
            <a:spLocks noGrp="1" noChangeArrowheads="1"/>
          </p:cNvSpPr>
          <p:nvPr>
            <p:ph type="body" sz="half" idx="1"/>
          </p:nvPr>
        </p:nvSpPr>
        <p:spPr>
          <a:solidFill>
            <a:schemeClr val="accent1">
              <a:lumMod val="90000"/>
            </a:schemeClr>
          </a:solidFill>
        </p:spPr>
        <p:txBody>
          <a:bodyPr/>
          <a:lstStyle/>
          <a:p>
            <a:pPr eaLnBrk="1" hangingPunct="1">
              <a:defRPr/>
            </a:pPr>
            <a:r>
              <a:rPr lang="en-US" sz="2400" dirty="0" smtClean="0"/>
              <a:t>Calcium binders</a:t>
            </a:r>
          </a:p>
          <a:p>
            <a:pPr eaLnBrk="1" hangingPunct="1">
              <a:defRPr/>
            </a:pPr>
            <a:r>
              <a:rPr lang="en-US" sz="2400" dirty="0" smtClean="0"/>
              <a:t>Mineralization inhibitors</a:t>
            </a:r>
          </a:p>
          <a:p>
            <a:pPr eaLnBrk="1" hangingPunct="1">
              <a:defRPr/>
            </a:pPr>
            <a:r>
              <a:rPr lang="en-US" sz="2400" dirty="0" err="1" smtClean="0"/>
              <a:t>Antiangiogenic</a:t>
            </a:r>
            <a:r>
              <a:rPr lang="en-US" sz="2400" dirty="0" smtClean="0"/>
              <a:t> agents</a:t>
            </a:r>
          </a:p>
          <a:p>
            <a:pPr eaLnBrk="1" hangingPunct="1">
              <a:defRPr/>
            </a:pPr>
            <a:r>
              <a:rPr lang="en-US" sz="2400" dirty="0" err="1" smtClean="0"/>
              <a:t>Fluoroquinolone</a:t>
            </a:r>
            <a:r>
              <a:rPr lang="en-US" sz="2400" dirty="0" smtClean="0"/>
              <a:t> antibiotics</a:t>
            </a:r>
          </a:p>
          <a:p>
            <a:pPr eaLnBrk="1" hangingPunct="1">
              <a:defRPr/>
            </a:pPr>
            <a:r>
              <a:rPr lang="en-US" sz="2400" dirty="0" smtClean="0"/>
              <a:t>PPAR-gamma agonists</a:t>
            </a:r>
          </a:p>
          <a:p>
            <a:pPr eaLnBrk="1" hangingPunct="1">
              <a:defRPr/>
            </a:pPr>
            <a:r>
              <a:rPr lang="en-US" sz="2400" dirty="0" smtClean="0"/>
              <a:t>Colchicine</a:t>
            </a:r>
          </a:p>
          <a:p>
            <a:pPr eaLnBrk="1" hangingPunct="1">
              <a:defRPr/>
            </a:pPr>
            <a:r>
              <a:rPr lang="en-US" sz="2400" dirty="0" smtClean="0"/>
              <a:t>Warfarin </a:t>
            </a:r>
          </a:p>
          <a:p>
            <a:pPr eaLnBrk="1" hangingPunct="1">
              <a:defRPr/>
            </a:pPr>
            <a:r>
              <a:rPr lang="en-US" sz="2400" dirty="0" smtClean="0"/>
              <a:t>TNF-alpha inhibitors</a:t>
            </a:r>
          </a:p>
        </p:txBody>
      </p:sp>
      <p:sp>
        <p:nvSpPr>
          <p:cNvPr id="31748" name="Rectangle 4"/>
          <p:cNvSpPr>
            <a:spLocks noGrp="1" noChangeArrowheads="1"/>
          </p:cNvSpPr>
          <p:nvPr>
            <p:ph type="body" sz="half" idx="2"/>
          </p:nvPr>
        </p:nvSpPr>
        <p:spPr>
          <a:solidFill>
            <a:schemeClr val="accent3">
              <a:lumMod val="85000"/>
            </a:schemeClr>
          </a:solidFill>
        </p:spPr>
        <p:txBody>
          <a:bodyPr/>
          <a:lstStyle/>
          <a:p>
            <a:pPr eaLnBrk="1" hangingPunct="1">
              <a:defRPr/>
            </a:pPr>
            <a:r>
              <a:rPr lang="en-US" sz="2400" dirty="0" smtClean="0"/>
              <a:t>Unsatisfactory or equivocal results</a:t>
            </a:r>
          </a:p>
          <a:p>
            <a:pPr eaLnBrk="1" hangingPunct="1">
              <a:defRPr/>
            </a:pPr>
            <a:r>
              <a:rPr lang="en-US" sz="2400" dirty="0" smtClean="0"/>
              <a:t>Anecdotal reports</a:t>
            </a:r>
          </a:p>
          <a:p>
            <a:pPr eaLnBrk="1" hangingPunct="1">
              <a:defRPr/>
            </a:pPr>
            <a:r>
              <a:rPr lang="en-US" sz="2400" dirty="0" smtClean="0"/>
              <a:t>Data are scant</a:t>
            </a:r>
          </a:p>
          <a:p>
            <a:pPr eaLnBrk="1" hangingPunct="1">
              <a:defRPr/>
            </a:pPr>
            <a:r>
              <a:rPr lang="en-US" sz="2400" dirty="0" smtClean="0"/>
              <a:t>No published series</a:t>
            </a:r>
          </a:p>
          <a:p>
            <a:pPr eaLnBrk="1" hangingPunct="1">
              <a:defRPr/>
            </a:pPr>
            <a:r>
              <a:rPr lang="en-US" sz="2400" dirty="0" smtClean="0"/>
              <a:t>At the present time, the use of these medications or approaches can not be endorsed</a:t>
            </a:r>
          </a:p>
          <a:p>
            <a:pPr eaLnBrk="1" hangingPunct="1">
              <a:defRPr/>
            </a:pPr>
            <a:endParaRPr lang="en-US" sz="2400" dirty="0" smtClean="0"/>
          </a:p>
        </p:txBody>
      </p:sp>
      <p:pic>
        <p:nvPicPr>
          <p:cNvPr id="83972" name="Picture 5"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smtClean="0"/>
              <a:t>Medications</a:t>
            </a:r>
          </a:p>
        </p:txBody>
      </p:sp>
      <p:sp>
        <p:nvSpPr>
          <p:cNvPr id="22530" name="Rectangle 3"/>
          <p:cNvSpPr>
            <a:spLocks noGrp="1" noChangeArrowheads="1"/>
          </p:cNvSpPr>
          <p:nvPr>
            <p:ph type="body" idx="1"/>
          </p:nvPr>
        </p:nvSpPr>
        <p:spPr/>
        <p:txBody>
          <a:bodyPr/>
          <a:lstStyle/>
          <a:p>
            <a:pPr eaLnBrk="1" hangingPunct="1"/>
            <a:r>
              <a:rPr lang="en-US" b="1" u="sng" smtClean="0"/>
              <a:t>Class III:</a:t>
            </a:r>
            <a:r>
              <a:rPr lang="en-US" b="1" smtClean="0"/>
              <a:t>  </a:t>
            </a:r>
            <a:r>
              <a:rPr lang="en-US" smtClean="0"/>
              <a:t>Investigational new drugs</a:t>
            </a:r>
            <a:endParaRPr lang="en-US" i="1" smtClean="0"/>
          </a:p>
          <a:p>
            <a:pPr eaLnBrk="1" hangingPunct="1"/>
            <a:r>
              <a:rPr lang="en-US" i="1" smtClean="0"/>
              <a:t>Examples</a:t>
            </a:r>
            <a:r>
              <a:rPr lang="en-US" smtClean="0"/>
              <a:t>:  Signal transduction inhibitors, monoclonal antibodies targeting ACVR1, and retinoic acid receptor gamma agonists (presently under development).</a:t>
            </a:r>
          </a:p>
        </p:txBody>
      </p:sp>
      <p:pic>
        <p:nvPicPr>
          <p:cNvPr id="22531"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smtClean="0"/>
              <a:t>Corticosteroids</a:t>
            </a:r>
          </a:p>
        </p:txBody>
      </p:sp>
      <p:sp>
        <p:nvSpPr>
          <p:cNvPr id="23554" name="Rectangle 3"/>
          <p:cNvSpPr>
            <a:spLocks noGrp="1" noChangeArrowheads="1"/>
          </p:cNvSpPr>
          <p:nvPr>
            <p:ph type="body" sz="half" idx="1"/>
          </p:nvPr>
        </p:nvSpPr>
        <p:spPr/>
        <p:txBody>
          <a:bodyPr/>
          <a:lstStyle/>
          <a:p>
            <a:pPr eaLnBrk="1" hangingPunct="1"/>
            <a:r>
              <a:rPr lang="en-US" smtClean="0"/>
              <a:t>Brief 4-day course of high-dose corticosteroids, begun within the first 24 hours of a flare-up, may help reduce the early intense inflammation and tissue edema</a:t>
            </a:r>
          </a:p>
        </p:txBody>
      </p:sp>
      <p:sp>
        <p:nvSpPr>
          <p:cNvPr id="23555" name="Rectangle 5"/>
          <p:cNvSpPr>
            <a:spLocks noGrp="1" noChangeArrowheads="1"/>
          </p:cNvSpPr>
          <p:nvPr>
            <p:ph type="body" sz="half" idx="2"/>
          </p:nvPr>
        </p:nvSpPr>
        <p:spPr/>
        <p:txBody>
          <a:bodyPr/>
          <a:lstStyle/>
          <a:p>
            <a:pPr eaLnBrk="1" hangingPunct="1">
              <a:lnSpc>
                <a:spcPct val="80000"/>
              </a:lnSpc>
            </a:pPr>
            <a:r>
              <a:rPr lang="en-US" sz="2000" smtClean="0"/>
              <a:t>The use of corticosteroids should be restricted to:  </a:t>
            </a:r>
          </a:p>
          <a:p>
            <a:pPr lvl="1" eaLnBrk="1" hangingPunct="1">
              <a:lnSpc>
                <a:spcPct val="80000"/>
              </a:lnSpc>
            </a:pPr>
            <a:r>
              <a:rPr lang="en-US" sz="2000" smtClean="0"/>
              <a:t>The extremely early symptomatic treatment of flare-ups that affect:   </a:t>
            </a:r>
          </a:p>
          <a:p>
            <a:pPr lvl="1" eaLnBrk="1" hangingPunct="1">
              <a:lnSpc>
                <a:spcPct val="80000"/>
              </a:lnSpc>
            </a:pPr>
            <a:r>
              <a:rPr lang="en-US" sz="2000" smtClean="0"/>
              <a:t>Major joints</a:t>
            </a:r>
          </a:p>
          <a:p>
            <a:pPr lvl="1" eaLnBrk="1" hangingPunct="1">
              <a:lnSpc>
                <a:spcPct val="80000"/>
              </a:lnSpc>
            </a:pPr>
            <a:r>
              <a:rPr lang="en-US" sz="2000" smtClean="0"/>
              <a:t>Jaw</a:t>
            </a:r>
          </a:p>
          <a:p>
            <a:pPr lvl="1" eaLnBrk="1" hangingPunct="1">
              <a:lnSpc>
                <a:spcPct val="80000"/>
              </a:lnSpc>
            </a:pPr>
            <a:r>
              <a:rPr lang="en-US" sz="2000" smtClean="0"/>
              <a:t>Submandibular area</a:t>
            </a:r>
          </a:p>
          <a:p>
            <a:pPr lvl="1" eaLnBrk="1" hangingPunct="1">
              <a:lnSpc>
                <a:spcPct val="80000"/>
              </a:lnSpc>
            </a:pPr>
            <a:r>
              <a:rPr lang="en-US" sz="2000" smtClean="0"/>
              <a:t>Prevention of flare-ups following major soft tissue injury (severe trauma)</a:t>
            </a:r>
          </a:p>
          <a:p>
            <a:pPr lvl="1" eaLnBrk="1" hangingPunct="1">
              <a:lnSpc>
                <a:spcPct val="80000"/>
              </a:lnSpc>
            </a:pPr>
            <a:r>
              <a:rPr lang="en-US" sz="2000" smtClean="0"/>
              <a:t>Prevention of flare-ups in emergent, elective, and minor surgeries such as dental surgery, hypospadias repair, appendectomies, etc. (peri-operative use</a:t>
            </a:r>
            <a:endParaRPr lang="en-US" sz="1800" smtClean="0"/>
          </a:p>
        </p:txBody>
      </p:sp>
      <p:pic>
        <p:nvPicPr>
          <p:cNvPr id="23556" name="Picture 6" descr="penn_fulllogo_black"/>
          <p:cNvPicPr>
            <a:picLocks noChangeAspect="1" noChangeArrowheads="1"/>
          </p:cNvPicPr>
          <p:nvPr/>
        </p:nvPicPr>
        <p:blipFill>
          <a:blip r:embed="rId2"/>
          <a:srcRect/>
          <a:stretch>
            <a:fillRect/>
          </a:stretch>
        </p:blipFill>
        <p:spPr bwMode="auto">
          <a:xfrm>
            <a:off x="227013" y="6172200"/>
            <a:ext cx="1262062" cy="4111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smtClean="0"/>
              <a:t>Corticosteroids</a:t>
            </a:r>
          </a:p>
        </p:txBody>
      </p:sp>
      <p:sp>
        <p:nvSpPr>
          <p:cNvPr id="24578" name="Rectangle 3"/>
          <p:cNvSpPr>
            <a:spLocks noGrp="1" noChangeArrowheads="1"/>
          </p:cNvSpPr>
          <p:nvPr>
            <p:ph type="body" idx="1"/>
          </p:nvPr>
        </p:nvSpPr>
        <p:spPr/>
        <p:txBody>
          <a:bodyPr/>
          <a:lstStyle/>
          <a:p>
            <a:pPr eaLnBrk="1" hangingPunct="1"/>
            <a:r>
              <a:rPr lang="en-US" sz="2800" smtClean="0"/>
              <a:t>Corticosteroids should </a:t>
            </a:r>
            <a:r>
              <a:rPr lang="en-US" sz="2800" u="sng" smtClean="0"/>
              <a:t>not</a:t>
            </a:r>
            <a:r>
              <a:rPr lang="en-US" sz="2800" smtClean="0"/>
              <a:t> generally be used for:</a:t>
            </a:r>
          </a:p>
          <a:p>
            <a:pPr lvl="1" eaLnBrk="1" hangingPunct="1"/>
            <a:r>
              <a:rPr lang="en-US" sz="2400" smtClean="0"/>
              <a:t>Flare-ups involving the neck or trunk</a:t>
            </a:r>
          </a:p>
          <a:p>
            <a:pPr lvl="2" eaLnBrk="1" hangingPunct="1"/>
            <a:r>
              <a:rPr lang="en-US" sz="2000" smtClean="0"/>
              <a:t>long duration and recurring nature</a:t>
            </a:r>
          </a:p>
          <a:p>
            <a:pPr lvl="2" eaLnBrk="1" hangingPunct="1"/>
            <a:r>
              <a:rPr lang="en-US" sz="2000" smtClean="0"/>
              <a:t>difficulty in assessing the true onset</a:t>
            </a:r>
          </a:p>
          <a:p>
            <a:pPr lvl="2" eaLnBrk="1" hangingPunct="1"/>
            <a:r>
              <a:rPr lang="en-US" sz="2000" smtClean="0"/>
              <a:t>tend to recur rapidly following cessation of corticosteroid therapy</a:t>
            </a:r>
          </a:p>
          <a:p>
            <a:pPr lvl="1" eaLnBrk="1" hangingPunct="1"/>
            <a:r>
              <a:rPr lang="en-US" sz="2400" smtClean="0"/>
              <a:t>On rare occasions, a brief course of corticosteroids may be used to break the cycle of recurrent flare-ups often seen in early childhood</a:t>
            </a:r>
          </a:p>
        </p:txBody>
      </p:sp>
      <p:pic>
        <p:nvPicPr>
          <p:cNvPr id="24579" name="Picture 4" descr="penn_fulllogo_black"/>
          <p:cNvPicPr>
            <a:picLocks noChangeAspect="1" noChangeArrowheads="1"/>
          </p:cNvPicPr>
          <p:nvPr/>
        </p:nvPicPr>
        <p:blipFill>
          <a:blip r:embed="rId2"/>
          <a:srcRect/>
          <a:stretch>
            <a:fillRect/>
          </a:stretch>
        </p:blipFill>
        <p:spPr bwMode="auto">
          <a:xfrm>
            <a:off x="7543800" y="6172200"/>
            <a:ext cx="1262063" cy="4111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TotalTime>
  <Words>4044</Words>
  <Application>Microsoft Office PowerPoint</Application>
  <PresentationFormat>Bildspel på skärmen (4:3)</PresentationFormat>
  <Paragraphs>423</Paragraphs>
  <Slides>65</Slides>
  <Notes>1</Notes>
  <HiddenSlides>0</HiddenSlides>
  <MMClips>0</MMClips>
  <ScaleCrop>false</ScaleCrop>
  <HeadingPairs>
    <vt:vector size="8" baseType="variant">
      <vt:variant>
        <vt:lpstr>Använt teckensnitt</vt:lpstr>
      </vt:variant>
      <vt:variant>
        <vt:i4>1</vt:i4>
      </vt:variant>
      <vt:variant>
        <vt:lpstr>Formgivningsmall</vt:lpstr>
      </vt:variant>
      <vt:variant>
        <vt:i4>1</vt:i4>
      </vt:variant>
      <vt:variant>
        <vt:lpstr>Serverprogram för OLE-inbäddning</vt:lpstr>
      </vt:variant>
      <vt:variant>
        <vt:i4>1</vt:i4>
      </vt:variant>
      <vt:variant>
        <vt:lpstr>Bildrubriker</vt:lpstr>
      </vt:variant>
      <vt:variant>
        <vt:i4>65</vt:i4>
      </vt:variant>
    </vt:vector>
  </HeadingPairs>
  <TitlesOfParts>
    <vt:vector size="68" baseType="lpstr">
      <vt:lpstr>Arial</vt:lpstr>
      <vt:lpstr>Default Design</vt:lpstr>
      <vt:lpstr>Photo Editor Photo</vt:lpstr>
      <vt:lpstr>Current approaches to the symptomatic relief of FOP</vt:lpstr>
      <vt:lpstr>Current approaches to the symptomatic relief of FOP</vt:lpstr>
      <vt:lpstr>Current approaches to the symptomatic relief of FOP</vt:lpstr>
      <vt:lpstr>Current approaches to the symptomatic relief of FOP</vt:lpstr>
      <vt:lpstr>Medications</vt:lpstr>
      <vt:lpstr>Medications</vt:lpstr>
      <vt:lpstr>Medications</vt:lpstr>
      <vt:lpstr>Corticosteroids</vt:lpstr>
      <vt:lpstr>Corticosteroids</vt:lpstr>
      <vt:lpstr>Corticosteroids</vt:lpstr>
      <vt:lpstr>Corticosteroids</vt:lpstr>
      <vt:lpstr>Corticosteroids</vt:lpstr>
      <vt:lpstr>“Pill in the pocket” approach</vt:lpstr>
      <vt:lpstr>Cyclo-oxygenase 2 Inhibitors &amp; NSAIDs</vt:lpstr>
      <vt:lpstr>Cyclo-oxygenase 2 Inhibitors &amp; NSAIDs </vt:lpstr>
      <vt:lpstr>Cyclo-oxygenase 2 Inhibitors &amp; NSAIDs </vt:lpstr>
      <vt:lpstr>Aminobisphosphonates  </vt:lpstr>
      <vt:lpstr>Aminobisphosphonates  </vt:lpstr>
      <vt:lpstr>Aminobisphosphonates  </vt:lpstr>
      <vt:lpstr>Mast Cell Inhibitors </vt:lpstr>
      <vt:lpstr>Mast Cell Inhibitors</vt:lpstr>
      <vt:lpstr>Chemotherapy Agents &amp; Radiation Therapy </vt:lpstr>
      <vt:lpstr>Current approaches to the symptomatic relief of FOP</vt:lpstr>
      <vt:lpstr>Acute &amp; Chronic Pain Management in FOP</vt:lpstr>
      <vt:lpstr>Muscle Relaxants </vt:lpstr>
      <vt:lpstr>Current approaches to the symptomatic relief of FOP</vt:lpstr>
      <vt:lpstr> Injury Prevention in FOP</vt:lpstr>
      <vt:lpstr>Prevention of falls</vt:lpstr>
      <vt:lpstr>Immunizations &amp; FOP - Influenza</vt:lpstr>
      <vt:lpstr>Other Immunizations </vt:lpstr>
      <vt:lpstr>Preventive Oral Healthcare in FOP</vt:lpstr>
      <vt:lpstr>Preventive Oral Healthcare in FOP</vt:lpstr>
      <vt:lpstr>Preventive Oral Healthcare in FOP</vt:lpstr>
      <vt:lpstr>Dental Anesthesia in FOP</vt:lpstr>
      <vt:lpstr>General Anesthesia in FOP </vt:lpstr>
      <vt:lpstr>General Anesthesia in FOP </vt:lpstr>
      <vt:lpstr>Current approaches to the symptomatic relief of FOP</vt:lpstr>
      <vt:lpstr>Cardiopulmonary Function in FOP</vt:lpstr>
      <vt:lpstr>Cardiopulmonary Function in FOP</vt:lpstr>
      <vt:lpstr>Cardiopulmonary Function in FOP</vt:lpstr>
      <vt:lpstr>Cardiopulmonary Function in FOP</vt:lpstr>
      <vt:lpstr>Submandibular flare-up</vt:lpstr>
      <vt:lpstr>Submandibular flare-up</vt:lpstr>
      <vt:lpstr>Submandibular flare-up</vt:lpstr>
      <vt:lpstr>Limb Swelling in FOP </vt:lpstr>
      <vt:lpstr>Spinal Deformity in FOP</vt:lpstr>
      <vt:lpstr>Spinal Deformity in FOP</vt:lpstr>
      <vt:lpstr>Kidney Stones &amp; FOP</vt:lpstr>
      <vt:lpstr>Pre-clinical drug testing program</vt:lpstr>
      <vt:lpstr>Pre-clinical drug testing program</vt:lpstr>
      <vt:lpstr>Why clinical trials fail</vt:lpstr>
      <vt:lpstr>Bild 52</vt:lpstr>
      <vt:lpstr>Acknowledgements</vt:lpstr>
      <vt:lpstr>Cardiopulmonary Function in FOP</vt:lpstr>
      <vt:lpstr>Pressure Ulcers in FOP  </vt:lpstr>
      <vt:lpstr>Hearing Impairment in FOP</vt:lpstr>
      <vt:lpstr>Limb Swelling in FOP</vt:lpstr>
      <vt:lpstr> Pregnancy Issues in FOP </vt:lpstr>
      <vt:lpstr>Pregnancy Issues in FOP</vt:lpstr>
      <vt:lpstr>Fractures in FOP</vt:lpstr>
      <vt:lpstr>Bone Marrow Transplantation</vt:lpstr>
      <vt:lpstr>Bone Marrow Transplantation </vt:lpstr>
      <vt:lpstr>Rosiglitazone </vt:lpstr>
      <vt:lpstr>Rosiglitazone</vt:lpstr>
      <vt:lpstr>Miscellaneous Agents </vt:lpstr>
    </vt:vector>
  </TitlesOfParts>
  <Company>University of Pennsylvania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guidelines for the symptomatic relief of FOP</dc:title>
  <dc:creator>pignolo</dc:creator>
  <cp:lastModifiedBy>Marie Hallbert</cp:lastModifiedBy>
  <cp:revision>55</cp:revision>
  <dcterms:created xsi:type="dcterms:W3CDTF">2011-04-28T17:52:12Z</dcterms:created>
  <dcterms:modified xsi:type="dcterms:W3CDTF">2012-07-23T09:14:24Z</dcterms:modified>
</cp:coreProperties>
</file>